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63" r:id="rId3"/>
    <p:sldId id="259" r:id="rId4"/>
    <p:sldId id="260" r:id="rId5"/>
    <p:sldId id="284" r:id="rId6"/>
    <p:sldId id="299" r:id="rId7"/>
    <p:sldId id="264" r:id="rId8"/>
    <p:sldId id="305" r:id="rId9"/>
    <p:sldId id="306" r:id="rId10"/>
    <p:sldId id="265" r:id="rId11"/>
    <p:sldId id="266" r:id="rId12"/>
    <p:sldId id="275" r:id="rId13"/>
    <p:sldId id="267" r:id="rId14"/>
    <p:sldId id="268" r:id="rId15"/>
    <p:sldId id="269" r:id="rId16"/>
    <p:sldId id="301" r:id="rId17"/>
    <p:sldId id="289" r:id="rId18"/>
    <p:sldId id="290" r:id="rId19"/>
    <p:sldId id="293" r:id="rId20"/>
    <p:sldId id="285" r:id="rId21"/>
    <p:sldId id="278" r:id="rId22"/>
    <p:sldId id="295" r:id="rId23"/>
    <p:sldId id="276" r:id="rId24"/>
    <p:sldId id="297" r:id="rId25"/>
    <p:sldId id="298" r:id="rId26"/>
    <p:sldId id="270" r:id="rId27"/>
    <p:sldId id="282" r:id="rId28"/>
    <p:sldId id="300" r:id="rId29"/>
    <p:sldId id="280" r:id="rId30"/>
    <p:sldId id="304" r:id="rId31"/>
    <p:sldId id="307" r:id="rId32"/>
    <p:sldId id="283" r:id="rId33"/>
    <p:sldId id="296" r:id="rId34"/>
    <p:sldId id="29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262626"/>
    <a:srgbClr val="E9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0"/>
    <p:restoredTop sz="94659"/>
  </p:normalViewPr>
  <p:slideViewPr>
    <p:cSldViewPr snapToGrid="0" snapToObjects="1">
      <p:cViewPr varScale="1">
        <p:scale>
          <a:sx n="97" d="100"/>
          <a:sy n="97" d="100"/>
        </p:scale>
        <p:origin x="60" y="1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9BD5E-C9D4-0640-AA07-A61F1FAC6718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FC39C-A897-974C-A4D1-319726DA28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8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6252" y="1820849"/>
            <a:ext cx="5619749" cy="2187524"/>
          </a:xfrm>
        </p:spPr>
        <p:txBody>
          <a:bodyPr bIns="0" anchor="b">
            <a:normAutofit/>
          </a:bodyPr>
          <a:lstStyle>
            <a:lvl1pPr algn="l">
              <a:lnSpc>
                <a:spcPct val="1000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65" y="4013562"/>
            <a:ext cx="5623035" cy="1655762"/>
          </a:xfrm>
        </p:spPr>
        <p:txBody>
          <a:bodyPr tIns="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0536" y="6333360"/>
            <a:ext cx="4114800" cy="365125"/>
          </a:xfrm>
        </p:spPr>
        <p:txBody>
          <a:bodyPr lIns="128016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 2018 SIGGRAPH.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" y="220718"/>
            <a:ext cx="2669714" cy="1163979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9593820" y="1584458"/>
            <a:ext cx="3500107" cy="106563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586" y="367219"/>
            <a:ext cx="8891751" cy="6123565"/>
          </a:xfrm>
        </p:spPr>
        <p:txBody>
          <a:bodyPr vert="eaVert" l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18027" y="1670021"/>
            <a:ext cx="3061782" cy="456177"/>
          </a:xfrm>
        </p:spPr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480640" y="5238537"/>
            <a:ext cx="2017659" cy="486833"/>
          </a:xfrm>
        </p:spPr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10172076" y="807387"/>
            <a:ext cx="62020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4333" y="5601965"/>
            <a:ext cx="1456132" cy="3363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508" y="2005013"/>
            <a:ext cx="11096707" cy="38550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4" y="4202885"/>
            <a:ext cx="10875988" cy="1006747"/>
          </a:xfrm>
        </p:spPr>
        <p:txBody>
          <a:bodyPr bIns="0"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1" y="5216655"/>
            <a:ext cx="10871200" cy="8339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093" y="2003426"/>
            <a:ext cx="5544708" cy="3863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3426"/>
            <a:ext cx="5541264" cy="3863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3" y="469127"/>
            <a:ext cx="5885473" cy="78817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3425"/>
            <a:ext cx="551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693" y="2827338"/>
            <a:ext cx="5511883" cy="3040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2003425"/>
            <a:ext cx="5515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27338"/>
            <a:ext cx="5513832" cy="30400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572493" y="1407382"/>
            <a:ext cx="975360" cy="166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6" y="2003425"/>
            <a:ext cx="6525337" cy="3857626"/>
          </a:xfrm>
        </p:spPr>
        <p:txBody>
          <a:bodyPr/>
          <a:lstStyle>
            <a:lvl1pPr marL="228600" indent="-228600">
              <a:tabLst/>
              <a:defRPr sz="1600"/>
            </a:lvl1pPr>
            <a:lvl2pPr marL="460375" indent="-230188">
              <a:tabLst/>
              <a:defRPr sz="1400"/>
            </a:lvl2pPr>
            <a:lvl3pPr marL="690563" indent="-230188">
              <a:tabLst/>
              <a:defRPr sz="1200"/>
            </a:lvl3pPr>
            <a:lvl4pPr marL="920750" indent="-230188">
              <a:tabLst/>
              <a:defRPr sz="1200"/>
            </a:lvl4pPr>
            <a:lvl5pPr marL="1150938" indent="-230188">
              <a:tabLst/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251" y="2003425"/>
            <a:ext cx="4295775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1" y="457201"/>
            <a:ext cx="5894916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694" y="457200"/>
            <a:ext cx="5885473" cy="8001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6" y="2003425"/>
            <a:ext cx="6525337" cy="3857626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94" y="2003425"/>
            <a:ext cx="4286332" cy="3865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4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93904" cy="799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693" y="2005013"/>
            <a:ext cx="11212321" cy="3855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5693" y="6367562"/>
            <a:ext cx="4114800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 2018 SIGGRAPH.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62761" y="6351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fld id="{E29B65BC-2EC6-6640-9118-3890223F93F3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5503" y="1486894"/>
            <a:ext cx="82693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59" y="567753"/>
            <a:ext cx="1665748" cy="38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0750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.AppleSystemUIFont" charset="-12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38" indent="-23018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0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3" Type="http://schemas.openxmlformats.org/officeDocument/2006/relationships/image" Target="../media/image330.png"/><Relationship Id="rId7" Type="http://schemas.openxmlformats.org/officeDocument/2006/relationships/image" Target="../media/image38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10" Type="http://schemas.openxmlformats.org/officeDocument/2006/relationships/image" Target="../media/image410.png"/><Relationship Id="rId4" Type="http://schemas.openxmlformats.org/officeDocument/2006/relationships/image" Target="../media/image42.png"/><Relationship Id="rId9" Type="http://schemas.openxmlformats.org/officeDocument/2006/relationships/image" Target="../media/image4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11" Type="http://schemas.openxmlformats.org/officeDocument/2006/relationships/image" Target="../media/image84.svg"/><Relationship Id="rId5" Type="http://schemas.openxmlformats.org/officeDocument/2006/relationships/image" Target="../media/image58.png"/><Relationship Id="rId10" Type="http://schemas.openxmlformats.org/officeDocument/2006/relationships/image" Target="../media/image83.png"/><Relationship Id="rId4" Type="http://schemas.openxmlformats.org/officeDocument/2006/relationships/image" Target="../media/image30.png"/><Relationship Id="rId9" Type="http://schemas.openxmlformats.org/officeDocument/2006/relationships/image" Target="../media/image82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microsoft.com/office/2007/relationships/hdphoto" Target="../media/hdphoto2.wdp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252" y="1742536"/>
            <a:ext cx="7304774" cy="3008170"/>
          </a:xfrm>
        </p:spPr>
        <p:txBody>
          <a:bodyPr>
            <a:normAutofit/>
          </a:bodyPr>
          <a:lstStyle/>
          <a:p>
            <a:r>
              <a:rPr lang="en-US" sz="3600" dirty="0"/>
              <a:t>Laplacian kernel splatting for efficient Depth-of-field and </a:t>
            </a:r>
            <a:br>
              <a:rPr lang="en-US" sz="3600" dirty="0"/>
            </a:br>
            <a:r>
              <a:rPr lang="en-US" sz="3600" dirty="0"/>
              <a:t>motion blur synthesis</a:t>
            </a:r>
            <a:br>
              <a:rPr lang="en-US" sz="3600" dirty="0"/>
            </a:br>
            <a:r>
              <a:rPr lang="en-US" sz="3600" dirty="0"/>
              <a:t>or reconstruction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965" y="4977120"/>
            <a:ext cx="5623035" cy="165576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, MPI </a:t>
            </a:r>
            <a:r>
              <a:rPr lang="en-US" dirty="0" err="1"/>
              <a:t>Informatik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Hans-Peter Seidel, MPI </a:t>
            </a:r>
            <a:r>
              <a:rPr lang="en-US" dirty="0" err="1"/>
              <a:t>Informatik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Tobias </a:t>
            </a:r>
            <a:r>
              <a:rPr lang="en-US" dirty="0" err="1"/>
              <a:t>Ritschel</a:t>
            </a:r>
            <a:r>
              <a:rPr lang="en-US" dirty="0"/>
              <a:t>, UCL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4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4FC9D9E-BB4F-479D-B9A6-64CDEABEA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37" y="1762603"/>
            <a:ext cx="3118523" cy="311517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FCEC246-48BF-4D91-B53C-F76A9F0F6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38" y="1762603"/>
            <a:ext cx="3118522" cy="31151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4205063" cy="799224"/>
          </a:xfrm>
        </p:spPr>
        <p:txBody>
          <a:bodyPr/>
          <a:lstStyle/>
          <a:p>
            <a:r>
              <a:rPr lang="en-US" dirty="0"/>
              <a:t>Kernel splatting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9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887F87-18C0-4DC8-B690-8590FADE0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1547" y="5638555"/>
            <a:ext cx="8672937" cy="5606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/>
              <a:t>Kernel of each input pixel can affect a </a:t>
            </a:r>
            <a:r>
              <a:rPr lang="en-US" sz="2000" b="1" dirty="0"/>
              <a:t>large image area</a:t>
            </a:r>
            <a:r>
              <a:rPr lang="en-US" sz="2000" dirty="0"/>
              <a:t>!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6803E2A-F6C6-4A61-8EEC-60D2C71933C2}"/>
              </a:ext>
            </a:extLst>
          </p:cNvPr>
          <p:cNvSpPr txBox="1"/>
          <p:nvPr/>
        </p:nvSpPr>
        <p:spPr>
          <a:xfrm>
            <a:off x="2599748" y="4890890"/>
            <a:ext cx="1738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dirty="0" err="1"/>
              <a:t>Pinhole</a:t>
            </a:r>
            <a:r>
              <a:rPr lang="de-DE" sz="2000" dirty="0"/>
              <a:t> Input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75FD8D1-A76E-406F-AA3A-A0004AB7E4D7}"/>
              </a:ext>
            </a:extLst>
          </p:cNvPr>
          <p:cNvSpPr txBox="1"/>
          <p:nvPr/>
        </p:nvSpPr>
        <p:spPr>
          <a:xfrm>
            <a:off x="7425044" y="4885866"/>
            <a:ext cx="2040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2000" dirty="0" err="1"/>
              <a:t>Splatting</a:t>
            </a:r>
            <a:r>
              <a:rPr lang="de-DE" sz="2000" dirty="0"/>
              <a:t> Output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B7190FE4-4FA7-4B54-A359-99CDDF9B9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610" y="1767582"/>
            <a:ext cx="3118523" cy="311517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63DD4AA-1636-415A-9138-27D2A5601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932" y="1767582"/>
            <a:ext cx="3118522" cy="3115173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5F4D8F4-08BA-47C6-9A22-6385F2DA8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339" y="1762604"/>
            <a:ext cx="3118522" cy="311517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7D044EE-7CDF-4903-AAF8-7F17E3762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252" y="1767583"/>
            <a:ext cx="3118522" cy="311517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7F6BB0C5-C909-4211-AE17-972C411F0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2339" y="1767584"/>
            <a:ext cx="3118521" cy="311517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40A57973-B273-4A58-9009-592C4DC73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6251" y="1767583"/>
            <a:ext cx="3118521" cy="3115172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985C3C2C-9A9D-4931-9D09-4CBDE8492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5802" y="1768752"/>
            <a:ext cx="3118521" cy="311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8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Differential Kernel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10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16" name="Picture 2" descr="C:\thomas\presentations\internal\170511 CGlunch talk - Gradient domain kernel splatting\images\circle rasterization\plexus_rasterization_intY.png">
            <a:extLst>
              <a:ext uri="{FF2B5EF4-FFF2-40B4-BE49-F238E27FC236}">
                <a16:creationId xmlns:a16="http://schemas.microsoft.com/office/drawing/2014/main" id="{13853F2E-7A92-4DA7-A5F7-6839DC04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44" y="1923343"/>
            <a:ext cx="3322167" cy="33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1165D9-7F22-44EE-8C08-2EA214A458A6}"/>
              </a:ext>
            </a:extLst>
          </p:cNvPr>
          <p:cNvGrpSpPr/>
          <p:nvPr/>
        </p:nvGrpSpPr>
        <p:grpSpPr>
          <a:xfrm>
            <a:off x="4809111" y="4012181"/>
            <a:ext cx="2299111" cy="404526"/>
            <a:chOff x="4809111" y="4012181"/>
            <a:chExt cx="2299111" cy="404526"/>
          </a:xfrm>
        </p:grpSpPr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84F7F19D-3658-4042-93B4-97387574F2D5}"/>
                </a:ext>
              </a:extLst>
            </p:cNvPr>
            <p:cNvSpPr/>
            <p:nvPr/>
          </p:nvSpPr>
          <p:spPr>
            <a:xfrm>
              <a:off x="5314199" y="4016597"/>
              <a:ext cx="11945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Integrate</a:t>
              </a:r>
              <a:endParaRPr lang="en-US" sz="2000" b="1" dirty="0">
                <a:latin typeface="+mj-lt"/>
              </a:endParaRP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F4739FDC-772B-4F19-9219-A65B6780B2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09111" y="4012181"/>
              <a:ext cx="2299111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16">
            <a:extLst>
              <a:ext uri="{FF2B5EF4-FFF2-40B4-BE49-F238E27FC236}">
                <a16:creationId xmlns:a16="http://schemas.microsoft.com/office/drawing/2014/main" id="{243BEBB8-2D17-408F-964A-3D78F484FF19}"/>
              </a:ext>
            </a:extLst>
          </p:cNvPr>
          <p:cNvSpPr/>
          <p:nvPr/>
        </p:nvSpPr>
        <p:spPr>
          <a:xfrm>
            <a:off x="2710247" y="5329205"/>
            <a:ext cx="8755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Dense</a:t>
            </a:r>
            <a:endParaRPr lang="en-US" sz="2000" b="1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0A148A1-4039-4E08-BF07-4863A78EEBA3}"/>
              </a:ext>
            </a:extLst>
          </p:cNvPr>
          <p:cNvGrpSpPr/>
          <p:nvPr/>
        </p:nvGrpSpPr>
        <p:grpSpPr>
          <a:xfrm>
            <a:off x="4809111" y="1923343"/>
            <a:ext cx="5621278" cy="3805972"/>
            <a:chOff x="4809111" y="1923343"/>
            <a:chExt cx="5621278" cy="3805972"/>
          </a:xfrm>
        </p:grpSpPr>
        <p:pic>
          <p:nvPicPr>
            <p:cNvPr id="18" name="Picture 3" descr="C:\thomas\presentations\internal\170511 CGlunch talk - Gradient domain kernel splatting\images\circle rasterization\plexus_rasterization.png">
              <a:extLst>
                <a:ext uri="{FF2B5EF4-FFF2-40B4-BE49-F238E27FC236}">
                  <a16:creationId xmlns:a16="http://schemas.microsoft.com/office/drawing/2014/main" id="{9113F12B-7D1E-4240-BB50-E78A22B924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222" y="1923343"/>
              <a:ext cx="3322167" cy="3322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05704086-6AD5-4F5E-9A0C-AC77C43F4E20}"/>
                </a:ext>
              </a:extLst>
            </p:cNvPr>
            <p:cNvSpPr/>
            <p:nvPr/>
          </p:nvSpPr>
          <p:spPr>
            <a:xfrm>
              <a:off x="5093914" y="2670178"/>
              <a:ext cx="156183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Differentiate</a:t>
              </a:r>
              <a:endParaRPr lang="en-US" sz="2000" b="1" dirty="0">
                <a:latin typeface="+mj-lt"/>
              </a:endParaRP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3EB87274-D927-4D7F-A896-5BB2D3B3CE67}"/>
                </a:ext>
              </a:extLst>
            </p:cNvPr>
            <p:cNvCxnSpPr>
              <a:cxnSpLocks/>
            </p:cNvCxnSpPr>
            <p:nvPr/>
          </p:nvCxnSpPr>
          <p:spPr>
            <a:xfrm>
              <a:off x="4809111" y="3062746"/>
              <a:ext cx="2299111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14D4F9B-70E7-4E70-8FF0-D30AB6DED300}"/>
                </a:ext>
              </a:extLst>
            </p:cNvPr>
            <p:cNvSpPr/>
            <p:nvPr/>
          </p:nvSpPr>
          <p:spPr>
            <a:xfrm>
              <a:off x="8357721" y="5329205"/>
              <a:ext cx="9411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Franklin Gothic Book" panose="020B0503020102020204" pitchFamily="34" charset="0"/>
                </a:rPr>
                <a:t>Sparse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371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42B7DE-E419-4E50-9024-A9BB5586F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549" y="1257300"/>
            <a:ext cx="2423698" cy="3875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Basic Procedure: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FA9BD68-55E5-4D04-90F1-1062F8CACA6B}"/>
              </a:ext>
            </a:extLst>
          </p:cNvPr>
          <p:cNvSpPr/>
          <p:nvPr/>
        </p:nvSpPr>
        <p:spPr>
          <a:xfrm>
            <a:off x="1028937" y="3390900"/>
            <a:ext cx="775576" cy="379475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Differential rasterization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11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A86C1AA-4D4C-45AA-98DC-E54D091AC19B}"/>
              </a:ext>
            </a:extLst>
          </p:cNvPr>
          <p:cNvSpPr/>
          <p:nvPr/>
        </p:nvSpPr>
        <p:spPr>
          <a:xfrm>
            <a:off x="1929544" y="3403423"/>
            <a:ext cx="204055" cy="3575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833E518-B044-4902-B61F-9CF064CBA021}"/>
              </a:ext>
            </a:extLst>
          </p:cNvPr>
          <p:cNvSpPr/>
          <p:nvPr/>
        </p:nvSpPr>
        <p:spPr>
          <a:xfrm>
            <a:off x="2237968" y="3403424"/>
            <a:ext cx="178356" cy="357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DAF3768-C4F9-4ED5-80CC-2ABDC3F904B0}"/>
              </a:ext>
            </a:extLst>
          </p:cNvPr>
          <p:cNvCxnSpPr>
            <a:cxnSpLocks/>
          </p:cNvCxnSpPr>
          <p:nvPr/>
        </p:nvCxnSpPr>
        <p:spPr>
          <a:xfrm>
            <a:off x="1433929" y="2426306"/>
            <a:ext cx="0" cy="931702"/>
          </a:xfrm>
          <a:prstGeom prst="straightConnector1">
            <a:avLst/>
          </a:prstGeom>
          <a:ln w="12700">
            <a:solidFill>
              <a:schemeClr val="accent6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6">
            <a:extLst>
              <a:ext uri="{FF2B5EF4-FFF2-40B4-BE49-F238E27FC236}">
                <a16:creationId xmlns:a16="http://schemas.microsoft.com/office/drawing/2014/main" id="{BEB2A4D4-96E5-46A2-970E-8F8A6C8D749B}"/>
              </a:ext>
            </a:extLst>
          </p:cNvPr>
          <p:cNvSpPr/>
          <p:nvPr/>
        </p:nvSpPr>
        <p:spPr>
          <a:xfrm>
            <a:off x="349779" y="1976035"/>
            <a:ext cx="2061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Additive Splatting</a:t>
            </a:r>
            <a:endParaRPr lang="en-US" sz="2000" b="1" dirty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13F0891-A171-4CF2-BC4B-D5BCC0B2C19C}"/>
              </a:ext>
            </a:extLst>
          </p:cNvPr>
          <p:cNvCxnSpPr>
            <a:cxnSpLocks/>
          </p:cNvCxnSpPr>
          <p:nvPr/>
        </p:nvCxnSpPr>
        <p:spPr>
          <a:xfrm>
            <a:off x="2031571" y="3822353"/>
            <a:ext cx="0" cy="686440"/>
          </a:xfrm>
          <a:prstGeom prst="straightConnector1">
            <a:avLst/>
          </a:prstGeom>
          <a:ln w="12700">
            <a:solidFill>
              <a:schemeClr val="accent6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16">
            <a:extLst>
              <a:ext uri="{FF2B5EF4-FFF2-40B4-BE49-F238E27FC236}">
                <a16:creationId xmlns:a16="http://schemas.microsoft.com/office/drawing/2014/main" id="{27A79173-B58B-4CE2-A483-00CC70A0E9F6}"/>
              </a:ext>
            </a:extLst>
          </p:cNvPr>
          <p:cNvSpPr/>
          <p:nvPr/>
        </p:nvSpPr>
        <p:spPr>
          <a:xfrm>
            <a:off x="898354" y="4508793"/>
            <a:ext cx="1942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Spatially-varying</a:t>
            </a:r>
            <a:endParaRPr lang="en-US" sz="2000" b="1" dirty="0">
              <a:latin typeface="Franklin Gothic Book" panose="020B0503020102020204" pitchFamily="34" charset="0"/>
            </a:endParaRPr>
          </a:p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Kernel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1F7C01D4-7122-44F1-AEAF-A6C0DEE2D8E0}"/>
              </a:ext>
            </a:extLst>
          </p:cNvPr>
          <p:cNvSpPr/>
          <p:nvPr/>
        </p:nvSpPr>
        <p:spPr>
          <a:xfrm>
            <a:off x="2064735" y="2575129"/>
            <a:ext cx="8531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Franklin Gothic Book" panose="020B0503020102020204" pitchFamily="34" charset="0"/>
              </a:rPr>
              <a:t>Image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E2747EE-E54D-4E05-B6C9-E9FA5A7B6EB6}"/>
              </a:ext>
            </a:extLst>
          </p:cNvPr>
          <p:cNvCxnSpPr>
            <a:cxnSpLocks/>
          </p:cNvCxnSpPr>
          <p:nvPr/>
        </p:nvCxnSpPr>
        <p:spPr>
          <a:xfrm>
            <a:off x="2322146" y="2953623"/>
            <a:ext cx="0" cy="404385"/>
          </a:xfrm>
          <a:prstGeom prst="straightConnector1">
            <a:avLst/>
          </a:prstGeom>
          <a:ln w="12700">
            <a:solidFill>
              <a:schemeClr val="accent6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EF9CBE0-F222-40B2-9BAE-F6F4C4389D30}"/>
              </a:ext>
            </a:extLst>
          </p:cNvPr>
          <p:cNvSpPr/>
          <p:nvPr/>
        </p:nvSpPr>
        <p:spPr>
          <a:xfrm>
            <a:off x="3957638" y="3390899"/>
            <a:ext cx="801225" cy="39198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F721AAC8-2E67-4305-ABF4-A23DE8FECCC8}"/>
              </a:ext>
            </a:extLst>
          </p:cNvPr>
          <p:cNvSpPr/>
          <p:nvPr/>
        </p:nvSpPr>
        <p:spPr>
          <a:xfrm>
            <a:off x="5194575" y="3119437"/>
            <a:ext cx="228822" cy="41433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EF417316-AB91-4596-8106-CE198C51160E}"/>
              </a:ext>
            </a:extLst>
          </p:cNvPr>
          <p:cNvSpPr/>
          <p:nvPr/>
        </p:nvSpPr>
        <p:spPr>
          <a:xfrm>
            <a:off x="5581650" y="3405187"/>
            <a:ext cx="188709" cy="3095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413BF064-B63F-4304-8948-F7B965D6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504427" y="1803590"/>
            <a:ext cx="1957341" cy="19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59E48D07-9EBC-4FD0-BF93-1D31B24E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504426" y="4000069"/>
            <a:ext cx="1957341" cy="19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367634A9-38B2-4D22-93A4-32D1CB65DF77}"/>
              </a:ext>
            </a:extLst>
          </p:cNvPr>
          <p:cNvSpPr/>
          <p:nvPr/>
        </p:nvSpPr>
        <p:spPr>
          <a:xfrm>
            <a:off x="6697843" y="2476256"/>
            <a:ext cx="27751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AutoNum type="arabicPeriod"/>
            </a:pPr>
            <a:r>
              <a:rPr lang="en-US" sz="2000" dirty="0"/>
              <a:t>Splat sparse differential kernels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10745350-67DB-4FD8-9270-1BCB41BB9FE5}"/>
              </a:ext>
            </a:extLst>
          </p:cNvPr>
          <p:cNvSpPr/>
          <p:nvPr/>
        </p:nvSpPr>
        <p:spPr>
          <a:xfrm>
            <a:off x="6697843" y="4721059"/>
            <a:ext cx="2687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AutoNum type="arabicPeriod" startAt="2"/>
            </a:pPr>
            <a:r>
              <a:rPr lang="en-US" sz="2000" dirty="0"/>
              <a:t>Integrate image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25233B6-C72A-408D-9352-E1B8675615CF}"/>
                  </a:ext>
                </a:extLst>
              </p:cNvPr>
              <p:cNvSpPr txBox="1"/>
              <p:nvPr/>
            </p:nvSpPr>
            <p:spPr>
              <a:xfrm>
                <a:off x="965082" y="3053978"/>
                <a:ext cx="5534913" cy="1207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splat</m:t>
                      </m:r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de-DE" sz="28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    =  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splat</m:t>
                          </m:r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de-DE" sz="2800" b="1" i="1" smtClean="0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num>
                                <m:den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de-DE" sz="28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d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25233B6-C72A-408D-9352-E1B867561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82" y="3053978"/>
                <a:ext cx="5534913" cy="12071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hteck 30">
            <a:extLst>
              <a:ext uri="{FF2B5EF4-FFF2-40B4-BE49-F238E27FC236}">
                <a16:creationId xmlns:a16="http://schemas.microsoft.com/office/drawing/2014/main" id="{93CCCDC2-D886-4FA9-B1EB-6D4DD5B49948}"/>
              </a:ext>
            </a:extLst>
          </p:cNvPr>
          <p:cNvSpPr/>
          <p:nvPr/>
        </p:nvSpPr>
        <p:spPr>
          <a:xfrm>
            <a:off x="2917854" y="2743200"/>
            <a:ext cx="3707167" cy="1517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99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9" grpId="0" animBg="1"/>
      <p:bldP spid="16" grpId="0" animBg="1"/>
      <p:bldP spid="18" grpId="0" animBg="1"/>
      <p:bldP spid="20" grpId="0"/>
      <p:bldP spid="23" grpId="0"/>
      <p:bldP spid="24" grpId="0"/>
      <p:bldP spid="40" grpId="0"/>
      <p:bldP spid="41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644D3C81-8812-42C1-B7BA-EA492321B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59757"/>
              </p:ext>
            </p:extLst>
          </p:nvPr>
        </p:nvGraphicFramePr>
        <p:xfrm>
          <a:off x="830826" y="2980601"/>
          <a:ext cx="10407447" cy="2922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149">
                  <a:extLst>
                    <a:ext uri="{9D8B030D-6E8A-4147-A177-3AD203B41FA5}">
                      <a16:colId xmlns:a16="http://schemas.microsoft.com/office/drawing/2014/main" val="1532310009"/>
                    </a:ext>
                  </a:extLst>
                </a:gridCol>
                <a:gridCol w="3469149">
                  <a:extLst>
                    <a:ext uri="{9D8B030D-6E8A-4147-A177-3AD203B41FA5}">
                      <a16:colId xmlns:a16="http://schemas.microsoft.com/office/drawing/2014/main" val="865951765"/>
                    </a:ext>
                  </a:extLst>
                </a:gridCol>
                <a:gridCol w="3469149">
                  <a:extLst>
                    <a:ext uri="{9D8B030D-6E8A-4147-A177-3AD203B41FA5}">
                      <a16:colId xmlns:a16="http://schemas.microsoft.com/office/drawing/2014/main" val="2683146381"/>
                    </a:ext>
                  </a:extLst>
                </a:gridCol>
              </a:tblGrid>
              <a:tr h="589767"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Scalar Value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Efficient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Integration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Rotational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Invariance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8061414"/>
                  </a:ext>
                </a:extLst>
              </a:tr>
              <a:tr h="2332739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314123"/>
                  </a:ext>
                </a:extLst>
              </a:tr>
            </a:tbl>
          </a:graphicData>
        </a:graphic>
      </p:graphicFrame>
      <p:pic>
        <p:nvPicPr>
          <p:cNvPr id="33" name="Grafik 32">
            <a:extLst>
              <a:ext uri="{FF2B5EF4-FFF2-40B4-BE49-F238E27FC236}">
                <a16:creationId xmlns:a16="http://schemas.microsoft.com/office/drawing/2014/main" id="{8DA0AEE0-2577-46AE-A0E4-5E64930CD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746" y="4803442"/>
            <a:ext cx="1037175" cy="1037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Which Differential?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5693" y="6367562"/>
            <a:ext cx="4114800" cy="342133"/>
          </a:xfrm>
        </p:spPr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12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CFEDBEA-BEFC-43BE-A8E7-67E52175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39" y="2005013"/>
            <a:ext cx="10858376" cy="895359"/>
          </a:xfrm>
        </p:spPr>
        <p:txBody>
          <a:bodyPr>
            <a:noAutofit/>
          </a:bodyPr>
          <a:lstStyle/>
          <a:p>
            <a:r>
              <a:rPr lang="en-US" sz="2000" dirty="0"/>
              <a:t>Differential operator of choice: </a:t>
            </a:r>
            <a:r>
              <a:rPr lang="en-US" sz="2000" b="1" dirty="0"/>
              <a:t>Laplacian</a:t>
            </a:r>
          </a:p>
          <a:p>
            <a:r>
              <a:rPr lang="en-US" sz="2000" dirty="0"/>
              <a:t>Why?!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495D94BE-9688-43B3-A18A-DCF86DB7120A}"/>
                  </a:ext>
                </a:extLst>
              </p:cNvPr>
              <p:cNvSpPr txBox="1"/>
              <p:nvPr/>
            </p:nvSpPr>
            <p:spPr>
              <a:xfrm>
                <a:off x="6228033" y="1771276"/>
                <a:ext cx="3718560" cy="881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495D94BE-9688-43B3-A18A-DCF86DB71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033" y="1771276"/>
                <a:ext cx="3718560" cy="881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4582536D-A6E5-4E94-850C-CFE21E1B9DA7}"/>
              </a:ext>
            </a:extLst>
          </p:cNvPr>
          <p:cNvSpPr txBox="1"/>
          <p:nvPr/>
        </p:nvSpPr>
        <p:spPr>
          <a:xfrm>
            <a:off x="4307292" y="5917918"/>
            <a:ext cx="5107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Farbman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et al., ACM Trans. Graph. 30, 6, 2011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B8A019-46B3-4B42-BFA0-701A319DC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308" y="4463845"/>
            <a:ext cx="1855619" cy="1335827"/>
          </a:xfrm>
          <a:prstGeom prst="rect">
            <a:avLst/>
          </a:prstGeom>
        </p:spPr>
      </p:pic>
      <p:sp>
        <p:nvSpPr>
          <p:cNvPr id="14" name="Rectangle 16">
            <a:extLst>
              <a:ext uri="{FF2B5EF4-FFF2-40B4-BE49-F238E27FC236}">
                <a16:creationId xmlns:a16="http://schemas.microsoft.com/office/drawing/2014/main" id="{024A5213-4837-4274-8F6E-BCA8E26B8C87}"/>
              </a:ext>
            </a:extLst>
          </p:cNvPr>
          <p:cNvSpPr/>
          <p:nvPr/>
        </p:nvSpPr>
        <p:spPr>
          <a:xfrm>
            <a:off x="4217482" y="3593390"/>
            <a:ext cx="3604961" cy="78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Poisson problem, Green’s function</a:t>
            </a:r>
          </a:p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Convolution pyramids*</a:t>
            </a:r>
            <a:endParaRPr lang="en-US" sz="1600" b="1" dirty="0">
              <a:latin typeface="+mj-lt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928BC1D-7BE3-4E54-886E-AA6FDBC6EA31}"/>
              </a:ext>
            </a:extLst>
          </p:cNvPr>
          <p:cNvSpPr/>
          <p:nvPr/>
        </p:nvSpPr>
        <p:spPr>
          <a:xfrm>
            <a:off x="7809909" y="3664669"/>
            <a:ext cx="33251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800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Many point spread functions have this property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endParaRPr lang="en-US" sz="400" dirty="0">
              <a:latin typeface="+mj-lt"/>
            </a:endParaRP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Save an entire sampling dimension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4AC77E6-402C-4D33-ACD2-D48696BEEA8F}"/>
              </a:ext>
            </a:extLst>
          </p:cNvPr>
          <p:cNvGrpSpPr/>
          <p:nvPr/>
        </p:nvGrpSpPr>
        <p:grpSpPr>
          <a:xfrm>
            <a:off x="7883930" y="4824209"/>
            <a:ext cx="2932647" cy="1037175"/>
            <a:chOff x="7977334" y="4829125"/>
            <a:chExt cx="2932647" cy="1037175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61B2F69-3E34-46A4-8449-53DA77C9C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92175" y="4829125"/>
              <a:ext cx="1037175" cy="10371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65F01A12-2816-44FA-9012-E67AE4BD4DFC}"/>
                    </a:ext>
                  </a:extLst>
                </p:cNvPr>
                <p:cNvSpPr txBox="1"/>
                <p:nvPr/>
              </p:nvSpPr>
              <p:spPr>
                <a:xfrm>
                  <a:off x="7977334" y="5006212"/>
                  <a:ext cx="640917" cy="692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oMath>
                    </m:oMathPara>
                  </a14:m>
                  <a:endParaRPr lang="de-DE" sz="3600" dirty="0" err="1"/>
                </a:p>
              </p:txBody>
            </p:sp>
          </mc:Choice>
          <mc:Fallback xmlns="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65F01A12-2816-44FA-9012-E67AE4BD4D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7334" y="5006212"/>
                  <a:ext cx="640917" cy="6924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CFE70553-FBD3-43C1-A1F3-2DA1078764EC}"/>
                    </a:ext>
                  </a:extLst>
                </p:cNvPr>
                <p:cNvSpPr txBox="1"/>
                <p:nvPr/>
              </p:nvSpPr>
              <p:spPr>
                <a:xfrm rot="18200590">
                  <a:off x="8619659" y="5007804"/>
                  <a:ext cx="640917" cy="692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de-DE" sz="3600" dirty="0" err="1"/>
                </a:p>
              </p:txBody>
            </p:sp>
          </mc:Choice>
          <mc:Fallback xmlns="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CFE70553-FBD3-43C1-A1F3-2DA107876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200590">
                  <a:off x="8619659" y="5007804"/>
                  <a:ext cx="640917" cy="69249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ADE90E87-233E-43CD-A673-5A229D173702}"/>
                    </a:ext>
                  </a:extLst>
                </p:cNvPr>
                <p:cNvSpPr txBox="1"/>
                <p:nvPr/>
              </p:nvSpPr>
              <p:spPr>
                <a:xfrm>
                  <a:off x="9418394" y="4995149"/>
                  <a:ext cx="640917" cy="692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de-DE" sz="3600" dirty="0" err="1"/>
                </a:p>
              </p:txBody>
            </p:sp>
          </mc:Choice>
          <mc:Fallback xmlns="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ADE90E87-233E-43CD-A673-5A229D1737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18394" y="4995149"/>
                  <a:ext cx="640917" cy="69249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A29C6E3E-6560-48BF-B368-A37E886315C8}"/>
                    </a:ext>
                  </a:extLst>
                </p:cNvPr>
                <p:cNvSpPr txBox="1"/>
                <p:nvPr/>
              </p:nvSpPr>
              <p:spPr>
                <a:xfrm rot="18200590">
                  <a:off x="10263672" y="4995047"/>
                  <a:ext cx="600122" cy="6924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de-DE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de-DE" sz="3600" dirty="0" err="1"/>
                </a:p>
              </p:txBody>
            </p:sp>
          </mc:Choice>
          <mc:Fallback xmlns="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A29C6E3E-6560-48BF-B368-A37E886315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200590">
                  <a:off x="10263672" y="4995047"/>
                  <a:ext cx="600122" cy="69249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Rectangle 16">
            <a:extLst>
              <a:ext uri="{FF2B5EF4-FFF2-40B4-BE49-F238E27FC236}">
                <a16:creationId xmlns:a16="http://schemas.microsoft.com/office/drawing/2014/main" id="{239E9311-0FB4-4A86-A4A1-0AD3354E7110}"/>
              </a:ext>
            </a:extLst>
          </p:cNvPr>
          <p:cNvSpPr/>
          <p:nvPr/>
        </p:nvSpPr>
        <p:spPr>
          <a:xfrm>
            <a:off x="784967" y="3617974"/>
            <a:ext cx="3438634" cy="4160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Splat into regular RGBA textures</a:t>
            </a:r>
            <a:endParaRPr lang="en-US" sz="1600" b="1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1327B0DF-4F9A-4F0D-808B-4CEBA24577C9}"/>
                  </a:ext>
                </a:extLst>
              </p:cNvPr>
              <p:cNvSpPr txBox="1"/>
              <p:nvPr/>
            </p:nvSpPr>
            <p:spPr>
              <a:xfrm>
                <a:off x="1066799" y="4570707"/>
                <a:ext cx="1431597" cy="680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1327B0DF-4F9A-4F0D-808B-4CEBA2457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4570707"/>
                <a:ext cx="1431597" cy="6800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hteck 29">
            <a:extLst>
              <a:ext uri="{FF2B5EF4-FFF2-40B4-BE49-F238E27FC236}">
                <a16:creationId xmlns:a16="http://schemas.microsoft.com/office/drawing/2014/main" id="{39FDBA71-E92E-4CFB-BDAB-15E233175AD7}"/>
              </a:ext>
            </a:extLst>
          </p:cNvPr>
          <p:cNvSpPr/>
          <p:nvPr/>
        </p:nvSpPr>
        <p:spPr>
          <a:xfrm rot="18499031">
            <a:off x="2653164" y="4881758"/>
            <a:ext cx="1566276" cy="78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5B346935-9B65-4D6A-87CD-8023197B9BF6}"/>
                  </a:ext>
                </a:extLst>
              </p:cNvPr>
              <p:cNvSpPr txBox="1"/>
              <p:nvPr/>
            </p:nvSpPr>
            <p:spPr>
              <a:xfrm>
                <a:off x="2906557" y="4328622"/>
                <a:ext cx="1080086" cy="12443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de-DE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de-DE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5B346935-9B65-4D6A-87CD-8023197B9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557" y="4328622"/>
                <a:ext cx="1080086" cy="12443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16">
            <a:extLst>
              <a:ext uri="{FF2B5EF4-FFF2-40B4-BE49-F238E27FC236}">
                <a16:creationId xmlns:a16="http://schemas.microsoft.com/office/drawing/2014/main" id="{1224C2C7-E60C-4248-98AC-0A7B86E63040}"/>
              </a:ext>
            </a:extLst>
          </p:cNvPr>
          <p:cNvSpPr/>
          <p:nvPr/>
        </p:nvSpPr>
        <p:spPr>
          <a:xfrm>
            <a:off x="1101747" y="5281411"/>
            <a:ext cx="138659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5750">
              <a:lnSpc>
                <a:spcPct val="150000"/>
              </a:lnSpc>
            </a:pPr>
            <a:r>
              <a:rPr lang="en-US" sz="1400" dirty="0">
                <a:latin typeface="+mj-lt"/>
              </a:rPr>
              <a:t>Laplacian: 1D</a:t>
            </a:r>
            <a:endParaRPr lang="en-US" sz="1400" b="1" dirty="0">
              <a:latin typeface="+mj-lt"/>
            </a:endParaRPr>
          </a:p>
        </p:txBody>
      </p:sp>
      <p:sp>
        <p:nvSpPr>
          <p:cNvPr id="32" name="Rectangle 16">
            <a:extLst>
              <a:ext uri="{FF2B5EF4-FFF2-40B4-BE49-F238E27FC236}">
                <a16:creationId xmlns:a16="http://schemas.microsoft.com/office/drawing/2014/main" id="{043DB9D5-5AB7-4A24-A8D4-C253A0A6B4CE}"/>
              </a:ext>
            </a:extLst>
          </p:cNvPr>
          <p:cNvSpPr/>
          <p:nvPr/>
        </p:nvSpPr>
        <p:spPr>
          <a:xfrm>
            <a:off x="2761634" y="5506017"/>
            <a:ext cx="1306448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5750">
              <a:lnSpc>
                <a:spcPct val="150000"/>
              </a:lnSpc>
            </a:pPr>
            <a:r>
              <a:rPr lang="en-US" sz="1400" dirty="0">
                <a:latin typeface="+mj-lt"/>
              </a:rPr>
              <a:t>Gradient: 2D</a:t>
            </a:r>
            <a:endParaRPr lang="en-US" sz="1400" b="1" dirty="0">
              <a:latin typeface="+mj-lt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A79B727-001C-4F6E-9641-A98614A3AB4E}"/>
              </a:ext>
            </a:extLst>
          </p:cNvPr>
          <p:cNvSpPr/>
          <p:nvPr/>
        </p:nvSpPr>
        <p:spPr>
          <a:xfrm>
            <a:off x="7774033" y="2667289"/>
            <a:ext cx="4024800" cy="347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A3DE70BD-2AD2-4B45-8612-A9D30B0FDC93}"/>
              </a:ext>
            </a:extLst>
          </p:cNvPr>
          <p:cNvSpPr/>
          <p:nvPr/>
        </p:nvSpPr>
        <p:spPr>
          <a:xfrm>
            <a:off x="4284901" y="2825517"/>
            <a:ext cx="7361534" cy="3319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DD2ECE4A-D138-4D61-9348-D2310E1B0108}"/>
              </a:ext>
            </a:extLst>
          </p:cNvPr>
          <p:cNvSpPr/>
          <p:nvPr/>
        </p:nvSpPr>
        <p:spPr>
          <a:xfrm>
            <a:off x="784967" y="2915183"/>
            <a:ext cx="11109490" cy="3151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19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3" grpId="0"/>
      <p:bldP spid="8" grpId="0"/>
      <p:bldP spid="36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1" y="458076"/>
            <a:ext cx="6731954" cy="799224"/>
          </a:xfrm>
        </p:spPr>
        <p:txBody>
          <a:bodyPr/>
          <a:lstStyle/>
          <a:p>
            <a:r>
              <a:rPr lang="en-US" dirty="0"/>
              <a:t>most Kernels have dense </a:t>
            </a:r>
            <a:r>
              <a:rPr lang="en-US" dirty="0" err="1"/>
              <a:t>laplacians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13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571C0839-B314-4A54-BB5B-2033608D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75276" y="2296918"/>
            <a:ext cx="1703958" cy="17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2AE114A-DE45-4622-907A-57376B1F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276" y="4142793"/>
            <a:ext cx="1703958" cy="1703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660691C0-8854-48E9-9B3C-8AC30DC28590}"/>
                  </a:ext>
                </a:extLst>
              </p:cNvPr>
              <p:cNvSpPr/>
              <p:nvPr/>
            </p:nvSpPr>
            <p:spPr>
              <a:xfrm>
                <a:off x="4752488" y="2564122"/>
                <a:ext cx="5437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660691C0-8854-48E9-9B3C-8AC30DC28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488" y="2564122"/>
                <a:ext cx="54373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001762C3-9FE5-4389-8891-1FA6DAC35112}"/>
                  </a:ext>
                </a:extLst>
              </p:cNvPr>
              <p:cNvSpPr/>
              <p:nvPr/>
            </p:nvSpPr>
            <p:spPr>
              <a:xfrm>
                <a:off x="4752489" y="4409997"/>
                <a:ext cx="5437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de-DE" sz="3200" dirty="0"/>
              </a:p>
            </p:txBody>
          </p:sp>
        </mc:Choice>
        <mc:Fallback xmlns=""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001762C3-9FE5-4389-8891-1FA6DAC351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489" y="4409997"/>
                <a:ext cx="54373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FEDB8D5-50A4-4766-A7E3-2CEF8E32595A}"/>
              </a:ext>
            </a:extLst>
          </p:cNvPr>
          <p:cNvCxnSpPr>
            <a:cxnSpLocks/>
            <a:stCxn id="9" idx="3"/>
            <a:endCxn id="37" idx="1"/>
          </p:cNvCxnSpPr>
          <p:nvPr/>
        </p:nvCxnSpPr>
        <p:spPr>
          <a:xfrm>
            <a:off x="4479234" y="3148897"/>
            <a:ext cx="1197925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FE470E3-92F2-40C1-88B5-5D51ADEA2A2A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>
          <a:xfrm>
            <a:off x="4479234" y="4994772"/>
            <a:ext cx="1197925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6">
            <a:extLst>
              <a:ext uri="{FF2B5EF4-FFF2-40B4-BE49-F238E27FC236}">
                <a16:creationId xmlns:a16="http://schemas.microsoft.com/office/drawing/2014/main" id="{36AAC002-18D6-4AAB-85DC-BE3ACA59BDE0}"/>
              </a:ext>
            </a:extLst>
          </p:cNvPr>
          <p:cNvSpPr/>
          <p:nvPr/>
        </p:nvSpPr>
        <p:spPr>
          <a:xfrm>
            <a:off x="814735" y="2727247"/>
            <a:ext cx="18101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Motion Blur + </a:t>
            </a:r>
          </a:p>
          <a:p>
            <a:pPr algn="ctr"/>
            <a:r>
              <a:rPr lang="en-US" sz="2000" dirty="0">
                <a:latin typeface="+mj-lt"/>
              </a:rPr>
              <a:t>Depth-of-Field</a:t>
            </a:r>
            <a:endParaRPr lang="en-US" sz="2000" b="1" dirty="0">
              <a:latin typeface="+mj-lt"/>
            </a:endParaRP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6C6E5BAF-7B3A-40B0-A707-AF5603C8CA5F}"/>
              </a:ext>
            </a:extLst>
          </p:cNvPr>
          <p:cNvSpPr/>
          <p:nvPr/>
        </p:nvSpPr>
        <p:spPr>
          <a:xfrm>
            <a:off x="653251" y="4577166"/>
            <a:ext cx="1848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Physical </a:t>
            </a:r>
          </a:p>
          <a:p>
            <a:pPr algn="ctr"/>
            <a:r>
              <a:rPr lang="en-US" sz="2000" dirty="0">
                <a:latin typeface="+mj-lt"/>
              </a:rPr>
              <a:t>Depth-of-Field</a:t>
            </a:r>
            <a:endParaRPr lang="en-US" sz="2000" b="1" dirty="0">
              <a:latin typeface="+mj-lt"/>
            </a:endParaRP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5CCF7125-857F-4E7B-9CA9-BF90D585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677159" y="2296918"/>
            <a:ext cx="1703958" cy="170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BE74BE03-5449-4D7D-B0BA-ACD7FAD10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159" y="4142793"/>
            <a:ext cx="1703958" cy="1703958"/>
          </a:xfrm>
          <a:prstGeom prst="rect">
            <a:avLst/>
          </a:prstGeom>
        </p:spPr>
      </p:pic>
      <p:sp>
        <p:nvSpPr>
          <p:cNvPr id="39" name="Rectangle 16">
            <a:extLst>
              <a:ext uri="{FF2B5EF4-FFF2-40B4-BE49-F238E27FC236}">
                <a16:creationId xmlns:a16="http://schemas.microsoft.com/office/drawing/2014/main" id="{0C7C5492-452B-4F71-91AD-8299F298228A}"/>
              </a:ext>
            </a:extLst>
          </p:cNvPr>
          <p:cNvSpPr/>
          <p:nvPr/>
        </p:nvSpPr>
        <p:spPr>
          <a:xfrm>
            <a:off x="5508666" y="1557862"/>
            <a:ext cx="20409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Significant </a:t>
            </a:r>
          </a:p>
          <a:p>
            <a:pPr algn="ctr"/>
            <a:r>
              <a:rPr lang="en-US" sz="2000" dirty="0">
                <a:latin typeface="+mj-lt"/>
              </a:rPr>
              <a:t>Laplacian Pixels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35F2D7A-6040-40B3-910D-B5FE0F0E6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3260" y="2942307"/>
            <a:ext cx="2852031" cy="21431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Our solution: </a:t>
            </a:r>
          </a:p>
          <a:p>
            <a:pPr marL="0" indent="0" algn="ctr">
              <a:buNone/>
            </a:pPr>
            <a:r>
              <a:rPr lang="en-US" sz="2000" dirty="0"/>
              <a:t>Precompute a           </a:t>
            </a:r>
            <a:r>
              <a:rPr lang="en-US" sz="2000" b="1" dirty="0"/>
              <a:t>sparse approximation  </a:t>
            </a:r>
            <a:r>
              <a:rPr lang="en-US" sz="2000" dirty="0"/>
              <a:t>of the Laplacian</a:t>
            </a:r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A7405C92-A3B2-4BD2-8DF0-E6E1C806564D}"/>
              </a:ext>
            </a:extLst>
          </p:cNvPr>
          <p:cNvSpPr/>
          <p:nvPr/>
        </p:nvSpPr>
        <p:spPr>
          <a:xfrm>
            <a:off x="3163827" y="1750024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Kernel</a:t>
            </a:r>
          </a:p>
        </p:txBody>
      </p:sp>
    </p:spTree>
    <p:extLst>
      <p:ext uri="{BB962C8B-B14F-4D97-AF65-F5344CB8AC3E}">
        <p14:creationId xmlns:p14="http://schemas.microsoft.com/office/powerpoint/2010/main" val="372135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  <p:bldP spid="4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Pre-computation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14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B0F9DC-0B48-493A-8CDD-2F12BE26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547" y="2138834"/>
            <a:ext cx="2479603" cy="247028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FB800D32-5DAA-4FE0-9C4A-AAC5EEA444AE}"/>
              </a:ext>
            </a:extLst>
          </p:cNvPr>
          <p:cNvSpPr/>
          <p:nvPr/>
        </p:nvSpPr>
        <p:spPr>
          <a:xfrm>
            <a:off x="1483440" y="4737843"/>
            <a:ext cx="2505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1.</a:t>
            </a:r>
            <a:r>
              <a:rPr lang="en-US" sz="2000" dirty="0">
                <a:latin typeface="+mj-lt"/>
              </a:rPr>
              <a:t> Parametrization &amp;</a:t>
            </a:r>
          </a:p>
          <a:p>
            <a:pPr algn="ctr"/>
            <a:r>
              <a:rPr lang="en-US" sz="2000" dirty="0">
                <a:latin typeface="+mj-lt"/>
              </a:rPr>
              <a:t>Sampling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562630FE-6565-4C4A-B4FC-051B22DC12E0}"/>
              </a:ext>
            </a:extLst>
          </p:cNvPr>
          <p:cNvSpPr/>
          <p:nvPr/>
        </p:nvSpPr>
        <p:spPr>
          <a:xfrm>
            <a:off x="4921772" y="4841930"/>
            <a:ext cx="2549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2.</a:t>
            </a:r>
            <a:r>
              <a:rPr lang="en-US" sz="2000" dirty="0">
                <a:latin typeface="+mj-lt"/>
              </a:rPr>
              <a:t> Kernel Generation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A44B4CCD-74E6-417E-97FC-AFBEC3C288B0}"/>
              </a:ext>
            </a:extLst>
          </p:cNvPr>
          <p:cNvSpPr/>
          <p:nvPr/>
        </p:nvSpPr>
        <p:spPr>
          <a:xfrm>
            <a:off x="8619283" y="4841930"/>
            <a:ext cx="2008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3.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Sparsification</a:t>
            </a:r>
            <a:endParaRPr lang="en-US" sz="2000" dirty="0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CAFA60-4517-4DD9-8A4A-F26A1E01D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9086" y="2201152"/>
            <a:ext cx="2414469" cy="24144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B1D65B4-F0A1-44B4-89BA-F9A1F2AA3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6491" y="2201152"/>
            <a:ext cx="2414469" cy="2414469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A064AF7E-D1E0-47F8-B360-97E426AD28A5}"/>
              </a:ext>
            </a:extLst>
          </p:cNvPr>
          <p:cNvSpPr/>
          <p:nvPr/>
        </p:nvSpPr>
        <p:spPr>
          <a:xfrm>
            <a:off x="4723417" y="1771650"/>
            <a:ext cx="6620551" cy="36385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6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Parametrization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6B2B8A9-5FAE-4B69-A7CF-A9CF5123FAE1}"/>
              </a:ext>
            </a:extLst>
          </p:cNvPr>
          <p:cNvGrpSpPr/>
          <p:nvPr/>
        </p:nvGrpSpPr>
        <p:grpSpPr>
          <a:xfrm>
            <a:off x="3441288" y="5687957"/>
            <a:ext cx="5828700" cy="511739"/>
            <a:chOff x="1833716" y="5673209"/>
            <a:chExt cx="8930899" cy="511739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B207E5C9-FF13-4694-ADFD-8599DA7BE5D1}"/>
                </a:ext>
              </a:extLst>
            </p:cNvPr>
            <p:cNvCxnSpPr>
              <a:cxnSpLocks/>
            </p:cNvCxnSpPr>
            <p:nvPr/>
          </p:nvCxnSpPr>
          <p:spPr>
            <a:xfrm>
              <a:off x="1833716" y="5673209"/>
              <a:ext cx="8180439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19B89638-E9A8-421B-8385-D1C8AA6A4188}"/>
                </a:ext>
              </a:extLst>
            </p:cNvPr>
            <p:cNvSpPr/>
            <p:nvPr/>
          </p:nvSpPr>
          <p:spPr>
            <a:xfrm>
              <a:off x="7160926" y="5784838"/>
              <a:ext cx="360368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Circle of Confusion</a:t>
              </a:r>
              <a:endParaRPr lang="en-US" sz="2000" b="1" dirty="0">
                <a:latin typeface="+mj-lt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70ABBCA-18DD-445E-B389-DEAB3395BB00}"/>
              </a:ext>
            </a:extLst>
          </p:cNvPr>
          <p:cNvGrpSpPr/>
          <p:nvPr/>
        </p:nvGrpSpPr>
        <p:grpSpPr>
          <a:xfrm>
            <a:off x="2285346" y="1601153"/>
            <a:ext cx="1155941" cy="4086804"/>
            <a:chOff x="677775" y="1586405"/>
            <a:chExt cx="1155941" cy="4086804"/>
          </a:xfrm>
        </p:grpSpPr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D69A500D-FB27-4792-ADA5-E008E6ABF2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3716" y="1586405"/>
              <a:ext cx="0" cy="408680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16">
              <a:extLst>
                <a:ext uri="{FF2B5EF4-FFF2-40B4-BE49-F238E27FC236}">
                  <a16:creationId xmlns:a16="http://schemas.microsoft.com/office/drawing/2014/main" id="{40E908C8-A251-44C0-A4BB-9F970295B349}"/>
                </a:ext>
              </a:extLst>
            </p:cNvPr>
            <p:cNvSpPr/>
            <p:nvPr/>
          </p:nvSpPr>
          <p:spPr>
            <a:xfrm>
              <a:off x="677775" y="1766986"/>
              <a:ext cx="9268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Speed</a:t>
              </a:r>
              <a:endParaRPr lang="en-US" sz="2000" b="1" dirty="0">
                <a:latin typeface="+mj-lt"/>
              </a:endParaRP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F56B4CCC-C855-48B6-BBD2-48C0D2AF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038" y="1735397"/>
            <a:ext cx="5015487" cy="3834304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E86ABB2-53DA-4E6B-8DC4-79474C423730}"/>
              </a:ext>
            </a:extLst>
          </p:cNvPr>
          <p:cNvSpPr/>
          <p:nvPr/>
        </p:nvSpPr>
        <p:spPr>
          <a:xfrm>
            <a:off x="3548064" y="1623769"/>
            <a:ext cx="5162549" cy="2767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A8FC52-AB83-49F0-8FD1-2C896A9F9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922" y="3355725"/>
            <a:ext cx="2302878" cy="9213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dirty="0"/>
              <a:t>Angular </a:t>
            </a:r>
            <a:r>
              <a:rPr lang="de-DE" sz="2000" dirty="0" err="1"/>
              <a:t>sampling</a:t>
            </a:r>
            <a:r>
              <a:rPr lang="de-DE" sz="2000" dirty="0"/>
              <a:t> </a:t>
            </a:r>
            <a:r>
              <a:rPr lang="de-DE" sz="2000" b="1" dirty="0"/>
              <a:t>not</a:t>
            </a:r>
            <a:r>
              <a:rPr lang="de-DE" sz="2000" dirty="0"/>
              <a:t> </a:t>
            </a:r>
            <a:r>
              <a:rPr lang="de-DE" sz="2000" dirty="0" err="1"/>
              <a:t>required</a:t>
            </a:r>
            <a:r>
              <a:rPr lang="de-DE" sz="2000" dirty="0"/>
              <a:t>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446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rafik 115">
            <a:extLst>
              <a:ext uri="{FF2B5EF4-FFF2-40B4-BE49-F238E27FC236}">
                <a16:creationId xmlns:a16="http://schemas.microsoft.com/office/drawing/2014/main" id="{56A3DF84-D99D-4657-9DD3-F1DDF05A4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288" y="1601153"/>
            <a:ext cx="5309425" cy="4081824"/>
          </a:xfrm>
          <a:prstGeom prst="rect">
            <a:avLst/>
          </a:prstGeom>
        </p:spPr>
      </p:pic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EDC1422B-A922-43E1-95F3-D3BF81BE3736}"/>
              </a:ext>
            </a:extLst>
          </p:cNvPr>
          <p:cNvGrpSpPr/>
          <p:nvPr/>
        </p:nvGrpSpPr>
        <p:grpSpPr>
          <a:xfrm>
            <a:off x="-11397924" y="-5665244"/>
            <a:ext cx="29593655" cy="22843095"/>
            <a:chOff x="-11397924" y="-5665244"/>
            <a:chExt cx="29593655" cy="22843095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2E967A0E-3E68-42F9-B66B-513BCC0B5BDE}"/>
                </a:ext>
              </a:extLst>
            </p:cNvPr>
            <p:cNvSpPr/>
            <p:nvPr/>
          </p:nvSpPr>
          <p:spPr>
            <a:xfrm>
              <a:off x="-11397924" y="16115491"/>
              <a:ext cx="1082482" cy="106236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97BDAE09-A479-4989-89A2-610BE4219033}"/>
                </a:ext>
              </a:extLst>
            </p:cNvPr>
            <p:cNvGrpSpPr/>
            <p:nvPr/>
          </p:nvGrpSpPr>
          <p:grpSpPr>
            <a:xfrm>
              <a:off x="4179818" y="-5665244"/>
              <a:ext cx="14015913" cy="10820635"/>
              <a:chOff x="4179818" y="-5665244"/>
              <a:chExt cx="14015913" cy="10820635"/>
            </a:xfrm>
          </p:grpSpPr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596B97FA-56ED-40A1-BB62-2636EE031432}"/>
                  </a:ext>
                </a:extLst>
              </p:cNvPr>
              <p:cNvGrpSpPr/>
              <p:nvPr/>
            </p:nvGrpSpPr>
            <p:grpSpPr>
              <a:xfrm>
                <a:off x="4195679" y="2216146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3" name="Ellipse 2">
                  <a:extLst>
                    <a:ext uri="{FF2B5EF4-FFF2-40B4-BE49-F238E27FC236}">
                      <a16:creationId xmlns:a16="http://schemas.microsoft.com/office/drawing/2014/main" id="{1F4B8F99-BD45-47D8-A13D-389D1FC8ECF9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E08000CA-A3ED-4C8E-8164-C32CD10E7782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9D6D958A-66C7-45FB-BB6C-988836D926A3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3A6CA911-F601-45DF-A70C-0E89AFD3EE24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DF176B18-1E1F-426A-991C-CE59CAD61458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" name="Ellipse 23">
                  <a:extLst>
                    <a:ext uri="{FF2B5EF4-FFF2-40B4-BE49-F238E27FC236}">
                      <a16:creationId xmlns:a16="http://schemas.microsoft.com/office/drawing/2014/main" id="{BA5C004D-F5E7-41AB-ADF8-BA7D0F1F2AE7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6B5DFCDF-035F-41BB-A418-A0A3148642F8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775681E2-69C2-47F1-B612-D402212F0820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4D8DF5F7-2EF5-461F-B87A-67CB37A76F3F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1DDF5658-B1C5-42E3-A019-314F181675E0}"/>
                  </a:ext>
                </a:extLst>
              </p:cNvPr>
              <p:cNvGrpSpPr/>
              <p:nvPr/>
            </p:nvGrpSpPr>
            <p:grpSpPr>
              <a:xfrm>
                <a:off x="9348704" y="2216146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F9334627-5F07-4133-A781-B6F582CE44F8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2A4EF69A-C84A-45A8-9872-03041D85E7EE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7F9C22F0-43C7-4F16-8491-DA3A0F012495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4" name="Ellipse 33">
                  <a:extLst>
                    <a:ext uri="{FF2B5EF4-FFF2-40B4-BE49-F238E27FC236}">
                      <a16:creationId xmlns:a16="http://schemas.microsoft.com/office/drawing/2014/main" id="{87827E83-25BE-4D8C-9A58-76884E2C480D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E0106834-591B-448B-83E2-98D597C6BAFA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2A117748-9CE9-4857-8D18-E7DB63EED507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7" name="Ellipse 36">
                  <a:extLst>
                    <a:ext uri="{FF2B5EF4-FFF2-40B4-BE49-F238E27FC236}">
                      <a16:creationId xmlns:a16="http://schemas.microsoft.com/office/drawing/2014/main" id="{2BDE51F1-E82F-4C71-AABB-96D5B796A4B5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8" name="Ellipse 37">
                  <a:extLst>
                    <a:ext uri="{FF2B5EF4-FFF2-40B4-BE49-F238E27FC236}">
                      <a16:creationId xmlns:a16="http://schemas.microsoft.com/office/drawing/2014/main" id="{D07AE006-2E44-4A29-832C-1EBE46CE8E71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98FE8FC1-09A9-4CF7-8C5C-C9DFB488F611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40" name="Gruppieren 39">
                <a:extLst>
                  <a:ext uri="{FF2B5EF4-FFF2-40B4-BE49-F238E27FC236}">
                    <a16:creationId xmlns:a16="http://schemas.microsoft.com/office/drawing/2014/main" id="{DC6DFAD2-F6BB-4463-9805-068CF1BA9E8E}"/>
                  </a:ext>
                </a:extLst>
              </p:cNvPr>
              <p:cNvGrpSpPr/>
              <p:nvPr/>
            </p:nvGrpSpPr>
            <p:grpSpPr>
              <a:xfrm>
                <a:off x="4179818" y="-1726230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74DB458D-F1F2-49DE-911F-8AE2508DBACE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FC622D3C-3691-499D-842B-F12CD10C8C6B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6DE1F643-6A91-496B-B619-B6659043B107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9B624CCF-9A91-46AA-B4A6-2A34F107254C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43F982D9-2AA9-475C-8D0C-3ABDCBDCAF8E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DFBCFDD8-4BDA-4A02-B966-1BAE3F00B4DC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" name="Ellipse 46">
                  <a:extLst>
                    <a:ext uri="{FF2B5EF4-FFF2-40B4-BE49-F238E27FC236}">
                      <a16:creationId xmlns:a16="http://schemas.microsoft.com/office/drawing/2014/main" id="{0E7D9611-E42B-4C47-8548-B71E6001D884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3D095577-8A8D-47E3-B4D3-51CE66D4EA3A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1F415D33-592C-4A10-992F-7F4FDB156096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0" name="Gruppieren 49">
                <a:extLst>
                  <a:ext uri="{FF2B5EF4-FFF2-40B4-BE49-F238E27FC236}">
                    <a16:creationId xmlns:a16="http://schemas.microsoft.com/office/drawing/2014/main" id="{DCC8C475-21E0-4030-9BDB-6FEBBC446638}"/>
                  </a:ext>
                </a:extLst>
              </p:cNvPr>
              <p:cNvGrpSpPr/>
              <p:nvPr/>
            </p:nvGrpSpPr>
            <p:grpSpPr>
              <a:xfrm>
                <a:off x="9332843" y="-1726230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0DF01CF4-3D06-4BF3-81AC-AAF7DE7620E6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F00A4FC5-4C6F-4972-9FF4-15125CB3315C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CFB1CE16-5825-4C48-9144-F35C0718EEBD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" name="Ellipse 53">
                  <a:extLst>
                    <a:ext uri="{FF2B5EF4-FFF2-40B4-BE49-F238E27FC236}">
                      <a16:creationId xmlns:a16="http://schemas.microsoft.com/office/drawing/2014/main" id="{02B3AEF0-F303-4CB4-850E-9BED9A75ED60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15EE88DE-ADCF-429B-B51A-06527AAE2892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76F4915D-6EEB-48A2-91F3-52C42B9A0F7C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040B6C04-6903-4EC1-BF97-5DC9040D05E3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C058E10A-DFFE-4AD8-9196-C177640F469D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014FD5B-9EDD-48AB-A905-38035B1D52C3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EE4E0F1E-D1D4-4C2B-82C0-AB66FA31A9BF}"/>
                  </a:ext>
                </a:extLst>
              </p:cNvPr>
              <p:cNvGrpSpPr/>
              <p:nvPr/>
            </p:nvGrpSpPr>
            <p:grpSpPr>
              <a:xfrm>
                <a:off x="14406933" y="2216146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91C6BDDA-5C8C-47C7-AF87-909D32547BD3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AC06C0ED-B748-454E-9ABD-6E37144E1223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6" name="Ellipse 65">
                  <a:extLst>
                    <a:ext uri="{FF2B5EF4-FFF2-40B4-BE49-F238E27FC236}">
                      <a16:creationId xmlns:a16="http://schemas.microsoft.com/office/drawing/2014/main" id="{FF0950E6-D3D3-433D-9004-8B4279261C90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60679D6B-8FEA-4896-B247-7A5F94D15673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8" name="Ellipse 67">
                  <a:extLst>
                    <a:ext uri="{FF2B5EF4-FFF2-40B4-BE49-F238E27FC236}">
                      <a16:creationId xmlns:a16="http://schemas.microsoft.com/office/drawing/2014/main" id="{C2C36525-C486-431E-BB5B-1A58456E0B8B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9" name="Ellipse 68">
                  <a:extLst>
                    <a:ext uri="{FF2B5EF4-FFF2-40B4-BE49-F238E27FC236}">
                      <a16:creationId xmlns:a16="http://schemas.microsoft.com/office/drawing/2014/main" id="{3C1A6930-7F04-4FB8-98C1-A3997043BC26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7F893643-EF93-4004-8F48-E79A92B42E68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1" name="Ellipse 70">
                  <a:extLst>
                    <a:ext uri="{FF2B5EF4-FFF2-40B4-BE49-F238E27FC236}">
                      <a16:creationId xmlns:a16="http://schemas.microsoft.com/office/drawing/2014/main" id="{0CFFB50E-60ED-4675-9AD4-37B4A6B0C4AE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2" name="Ellipse 71">
                  <a:extLst>
                    <a:ext uri="{FF2B5EF4-FFF2-40B4-BE49-F238E27FC236}">
                      <a16:creationId xmlns:a16="http://schemas.microsoft.com/office/drawing/2014/main" id="{AF885317-3790-4745-AA87-53CCF49868C1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F64BEAEF-8D86-43FD-99A4-C9FB8A788FC8}"/>
                  </a:ext>
                </a:extLst>
              </p:cNvPr>
              <p:cNvGrpSpPr/>
              <p:nvPr/>
            </p:nvGrpSpPr>
            <p:grpSpPr>
              <a:xfrm>
                <a:off x="14391072" y="-1726230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74" name="Ellipse 73">
                  <a:extLst>
                    <a:ext uri="{FF2B5EF4-FFF2-40B4-BE49-F238E27FC236}">
                      <a16:creationId xmlns:a16="http://schemas.microsoft.com/office/drawing/2014/main" id="{D2DD2F08-1513-4451-A275-AC60500252EA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5" name="Ellipse 74">
                  <a:extLst>
                    <a:ext uri="{FF2B5EF4-FFF2-40B4-BE49-F238E27FC236}">
                      <a16:creationId xmlns:a16="http://schemas.microsoft.com/office/drawing/2014/main" id="{32105202-86C1-4EB4-8337-C51517BD7277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D1F44A24-EA14-47DC-89EB-9013ECBC51C3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7" name="Ellipse 76">
                  <a:extLst>
                    <a:ext uri="{FF2B5EF4-FFF2-40B4-BE49-F238E27FC236}">
                      <a16:creationId xmlns:a16="http://schemas.microsoft.com/office/drawing/2014/main" id="{804AA170-FB3D-48B9-95EF-B73DE9E4886A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8" name="Ellipse 77">
                  <a:extLst>
                    <a:ext uri="{FF2B5EF4-FFF2-40B4-BE49-F238E27FC236}">
                      <a16:creationId xmlns:a16="http://schemas.microsoft.com/office/drawing/2014/main" id="{484ABB4E-9322-47B0-AB22-9B68C08FC23F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79" name="Ellipse 78">
                  <a:extLst>
                    <a:ext uri="{FF2B5EF4-FFF2-40B4-BE49-F238E27FC236}">
                      <a16:creationId xmlns:a16="http://schemas.microsoft.com/office/drawing/2014/main" id="{0634273B-07F6-4A3F-94C3-9B758CA8B4EB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0" name="Ellipse 79">
                  <a:extLst>
                    <a:ext uri="{FF2B5EF4-FFF2-40B4-BE49-F238E27FC236}">
                      <a16:creationId xmlns:a16="http://schemas.microsoft.com/office/drawing/2014/main" id="{A173D86D-2113-4EE6-BFD3-04E713582353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Ellipse 80">
                  <a:extLst>
                    <a:ext uri="{FF2B5EF4-FFF2-40B4-BE49-F238E27FC236}">
                      <a16:creationId xmlns:a16="http://schemas.microsoft.com/office/drawing/2014/main" id="{F92A85A6-9571-441B-8124-D84AD06E4E75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" name="Ellipse 81">
                  <a:extLst>
                    <a:ext uri="{FF2B5EF4-FFF2-40B4-BE49-F238E27FC236}">
                      <a16:creationId xmlns:a16="http://schemas.microsoft.com/office/drawing/2014/main" id="{309267A5-C06B-4BE2-A3CE-AF45EA22B055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83" name="Gruppieren 82">
                <a:extLst>
                  <a:ext uri="{FF2B5EF4-FFF2-40B4-BE49-F238E27FC236}">
                    <a16:creationId xmlns:a16="http://schemas.microsoft.com/office/drawing/2014/main" id="{8B16C4B0-D703-4740-A1FC-98EF83DE3148}"/>
                  </a:ext>
                </a:extLst>
              </p:cNvPr>
              <p:cNvGrpSpPr/>
              <p:nvPr/>
            </p:nvGrpSpPr>
            <p:grpSpPr>
              <a:xfrm>
                <a:off x="4179818" y="-5665244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9D18F48A-9024-47FF-9795-137F3ABAE0E2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5" name="Ellipse 84">
                  <a:extLst>
                    <a:ext uri="{FF2B5EF4-FFF2-40B4-BE49-F238E27FC236}">
                      <a16:creationId xmlns:a16="http://schemas.microsoft.com/office/drawing/2014/main" id="{82A8FD96-76BD-4B70-9A89-4E6BCF6FC7BB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6" name="Ellipse 85">
                  <a:extLst>
                    <a:ext uri="{FF2B5EF4-FFF2-40B4-BE49-F238E27FC236}">
                      <a16:creationId xmlns:a16="http://schemas.microsoft.com/office/drawing/2014/main" id="{3F082EA7-436F-40E4-87AB-C55B44B321D1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7" name="Ellipse 86">
                  <a:extLst>
                    <a:ext uri="{FF2B5EF4-FFF2-40B4-BE49-F238E27FC236}">
                      <a16:creationId xmlns:a16="http://schemas.microsoft.com/office/drawing/2014/main" id="{E10AF2ED-6229-434F-8664-29FE3B520018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8" name="Ellipse 87">
                  <a:extLst>
                    <a:ext uri="{FF2B5EF4-FFF2-40B4-BE49-F238E27FC236}">
                      <a16:creationId xmlns:a16="http://schemas.microsoft.com/office/drawing/2014/main" id="{039E8F9E-CAD3-474F-8C04-331996E84301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9" name="Ellipse 88">
                  <a:extLst>
                    <a:ext uri="{FF2B5EF4-FFF2-40B4-BE49-F238E27FC236}">
                      <a16:creationId xmlns:a16="http://schemas.microsoft.com/office/drawing/2014/main" id="{D9922709-52DC-4150-A0CB-4F66DF3EA319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0" name="Ellipse 89">
                  <a:extLst>
                    <a:ext uri="{FF2B5EF4-FFF2-40B4-BE49-F238E27FC236}">
                      <a16:creationId xmlns:a16="http://schemas.microsoft.com/office/drawing/2014/main" id="{11F26C92-B4C7-4179-8EC0-8AE2E1A957C1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02E0B531-C3D1-4FFA-B5D8-02F346B7A8D0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2" name="Ellipse 91">
                  <a:extLst>
                    <a:ext uri="{FF2B5EF4-FFF2-40B4-BE49-F238E27FC236}">
                      <a16:creationId xmlns:a16="http://schemas.microsoft.com/office/drawing/2014/main" id="{E5230BD7-29C3-4676-B1CA-4D8B7CFF6788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93" name="Gruppieren 92">
                <a:extLst>
                  <a:ext uri="{FF2B5EF4-FFF2-40B4-BE49-F238E27FC236}">
                    <a16:creationId xmlns:a16="http://schemas.microsoft.com/office/drawing/2014/main" id="{938E86F6-8043-4A05-A4C1-2ED917E249CF}"/>
                  </a:ext>
                </a:extLst>
              </p:cNvPr>
              <p:cNvGrpSpPr/>
              <p:nvPr/>
            </p:nvGrpSpPr>
            <p:grpSpPr>
              <a:xfrm>
                <a:off x="9332843" y="-5665244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94" name="Ellipse 93">
                  <a:extLst>
                    <a:ext uri="{FF2B5EF4-FFF2-40B4-BE49-F238E27FC236}">
                      <a16:creationId xmlns:a16="http://schemas.microsoft.com/office/drawing/2014/main" id="{45AD1C9B-0ACE-4D9B-A46B-AFCBD6CB9601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5" name="Ellipse 94">
                  <a:extLst>
                    <a:ext uri="{FF2B5EF4-FFF2-40B4-BE49-F238E27FC236}">
                      <a16:creationId xmlns:a16="http://schemas.microsoft.com/office/drawing/2014/main" id="{816D7702-88DB-46DD-B6D5-23B0C8BA20A0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6" name="Ellipse 95">
                  <a:extLst>
                    <a:ext uri="{FF2B5EF4-FFF2-40B4-BE49-F238E27FC236}">
                      <a16:creationId xmlns:a16="http://schemas.microsoft.com/office/drawing/2014/main" id="{0C272C1E-2841-4664-9AA2-D5D9DBA1225A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" name="Ellipse 96">
                  <a:extLst>
                    <a:ext uri="{FF2B5EF4-FFF2-40B4-BE49-F238E27FC236}">
                      <a16:creationId xmlns:a16="http://schemas.microsoft.com/office/drawing/2014/main" id="{636E096B-50D1-4E8C-B272-58D392CA30E1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8" name="Ellipse 97">
                  <a:extLst>
                    <a:ext uri="{FF2B5EF4-FFF2-40B4-BE49-F238E27FC236}">
                      <a16:creationId xmlns:a16="http://schemas.microsoft.com/office/drawing/2014/main" id="{4D94FB13-3348-44B0-8F3E-5DF8334D1D77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9" name="Ellipse 98">
                  <a:extLst>
                    <a:ext uri="{FF2B5EF4-FFF2-40B4-BE49-F238E27FC236}">
                      <a16:creationId xmlns:a16="http://schemas.microsoft.com/office/drawing/2014/main" id="{5B8EB032-994C-4245-BBC3-E8C9B61F60B4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0" name="Ellipse 99">
                  <a:extLst>
                    <a:ext uri="{FF2B5EF4-FFF2-40B4-BE49-F238E27FC236}">
                      <a16:creationId xmlns:a16="http://schemas.microsoft.com/office/drawing/2014/main" id="{B6FE023E-91B3-4F5D-BF36-913C7B9914AB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1" name="Ellipse 100">
                  <a:extLst>
                    <a:ext uri="{FF2B5EF4-FFF2-40B4-BE49-F238E27FC236}">
                      <a16:creationId xmlns:a16="http://schemas.microsoft.com/office/drawing/2014/main" id="{A8F458A7-3303-4D6A-9646-0FBFE5677EE0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2" name="Ellipse 101">
                  <a:extLst>
                    <a:ext uri="{FF2B5EF4-FFF2-40B4-BE49-F238E27FC236}">
                      <a16:creationId xmlns:a16="http://schemas.microsoft.com/office/drawing/2014/main" id="{964923E9-645A-495E-82B7-2FFA31948441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388F5D44-02C3-4DB0-96FC-E205921241AF}"/>
                  </a:ext>
                </a:extLst>
              </p:cNvPr>
              <p:cNvGrpSpPr/>
              <p:nvPr/>
            </p:nvGrpSpPr>
            <p:grpSpPr>
              <a:xfrm>
                <a:off x="14391072" y="-5665244"/>
                <a:ext cx="3788798" cy="2939245"/>
                <a:chOff x="4195679" y="2216146"/>
                <a:chExt cx="3788798" cy="2939245"/>
              </a:xfrm>
            </p:grpSpPr>
            <p:sp>
              <p:nvSpPr>
                <p:cNvPr id="104" name="Ellipse 103">
                  <a:extLst>
                    <a:ext uri="{FF2B5EF4-FFF2-40B4-BE49-F238E27FC236}">
                      <a16:creationId xmlns:a16="http://schemas.microsoft.com/office/drawing/2014/main" id="{5BCC21A5-D432-4DE7-B4B4-7B0D7E5E146A}"/>
                    </a:ext>
                  </a:extLst>
                </p:cNvPr>
                <p:cNvSpPr/>
                <p:nvPr/>
              </p:nvSpPr>
              <p:spPr>
                <a:xfrm>
                  <a:off x="4195679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5" name="Ellipse 104">
                  <a:extLst>
                    <a:ext uri="{FF2B5EF4-FFF2-40B4-BE49-F238E27FC236}">
                      <a16:creationId xmlns:a16="http://schemas.microsoft.com/office/drawing/2014/main" id="{A79BDB3D-B680-4634-A449-33FBDC9EA4F9}"/>
                    </a:ext>
                  </a:extLst>
                </p:cNvPr>
                <p:cNvSpPr/>
                <p:nvPr/>
              </p:nvSpPr>
              <p:spPr>
                <a:xfrm>
                  <a:off x="5892430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B4A08067-EC16-4084-B8AA-F54EBA0D182F}"/>
                    </a:ext>
                  </a:extLst>
                </p:cNvPr>
                <p:cNvSpPr/>
                <p:nvPr/>
              </p:nvSpPr>
              <p:spPr>
                <a:xfrm>
                  <a:off x="7651103" y="4822017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7" name="Ellipse 106">
                  <a:extLst>
                    <a:ext uri="{FF2B5EF4-FFF2-40B4-BE49-F238E27FC236}">
                      <a16:creationId xmlns:a16="http://schemas.microsoft.com/office/drawing/2014/main" id="{7FBC2701-6AF6-4CC1-9ABE-A970C305BB15}"/>
                    </a:ext>
                  </a:extLst>
                </p:cNvPr>
                <p:cNvSpPr/>
                <p:nvPr/>
              </p:nvSpPr>
              <p:spPr>
                <a:xfrm>
                  <a:off x="4195679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8" name="Ellipse 107">
                  <a:extLst>
                    <a:ext uri="{FF2B5EF4-FFF2-40B4-BE49-F238E27FC236}">
                      <a16:creationId xmlns:a16="http://schemas.microsoft.com/office/drawing/2014/main" id="{32ECE640-79DF-4B91-A7B0-B308BDFB2A49}"/>
                    </a:ext>
                  </a:extLst>
                </p:cNvPr>
                <p:cNvSpPr/>
                <p:nvPr/>
              </p:nvSpPr>
              <p:spPr>
                <a:xfrm>
                  <a:off x="5892430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9" name="Ellipse 108">
                  <a:extLst>
                    <a:ext uri="{FF2B5EF4-FFF2-40B4-BE49-F238E27FC236}">
                      <a16:creationId xmlns:a16="http://schemas.microsoft.com/office/drawing/2014/main" id="{62C3DB65-D8F9-461E-A7E4-15B228B2041D}"/>
                    </a:ext>
                  </a:extLst>
                </p:cNvPr>
                <p:cNvSpPr/>
                <p:nvPr/>
              </p:nvSpPr>
              <p:spPr>
                <a:xfrm>
                  <a:off x="7651103" y="3485745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0" name="Ellipse 109">
                  <a:extLst>
                    <a:ext uri="{FF2B5EF4-FFF2-40B4-BE49-F238E27FC236}">
                      <a16:creationId xmlns:a16="http://schemas.microsoft.com/office/drawing/2014/main" id="{BC18941B-4CAC-46BE-9124-DBE5EC7DD250}"/>
                    </a:ext>
                  </a:extLst>
                </p:cNvPr>
                <p:cNvSpPr/>
                <p:nvPr/>
              </p:nvSpPr>
              <p:spPr>
                <a:xfrm>
                  <a:off x="4195679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B00EE268-2452-436A-8673-D424673C6139}"/>
                    </a:ext>
                  </a:extLst>
                </p:cNvPr>
                <p:cNvSpPr/>
                <p:nvPr/>
              </p:nvSpPr>
              <p:spPr>
                <a:xfrm>
                  <a:off x="5892430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2" name="Ellipse 111">
                  <a:extLst>
                    <a:ext uri="{FF2B5EF4-FFF2-40B4-BE49-F238E27FC236}">
                      <a16:creationId xmlns:a16="http://schemas.microsoft.com/office/drawing/2014/main" id="{A3952FA7-8CDC-43AB-BE37-CEB6C55984F0}"/>
                    </a:ext>
                  </a:extLst>
                </p:cNvPr>
                <p:cNvSpPr/>
                <p:nvPr/>
              </p:nvSpPr>
              <p:spPr>
                <a:xfrm>
                  <a:off x="7651103" y="2216146"/>
                  <a:ext cx="333374" cy="33337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</p:grpSp>
      <p:grpSp>
        <p:nvGrpSpPr>
          <p:cNvPr id="123" name="Gruppieren 122">
            <a:extLst>
              <a:ext uri="{FF2B5EF4-FFF2-40B4-BE49-F238E27FC236}">
                <a16:creationId xmlns:a16="http://schemas.microsoft.com/office/drawing/2014/main" id="{5B9BF679-D37C-4DB3-8E63-85CC1F057F7E}"/>
              </a:ext>
            </a:extLst>
          </p:cNvPr>
          <p:cNvGrpSpPr/>
          <p:nvPr/>
        </p:nvGrpSpPr>
        <p:grpSpPr>
          <a:xfrm>
            <a:off x="3200129" y="-1152718"/>
            <a:ext cx="9603999" cy="7035478"/>
            <a:chOff x="3200129" y="-1152718"/>
            <a:chExt cx="9603999" cy="7035478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56E2C4EA-3793-4818-96AC-95E1F2D76C16}"/>
                </a:ext>
              </a:extLst>
            </p:cNvPr>
            <p:cNvSpPr/>
            <p:nvPr/>
          </p:nvSpPr>
          <p:spPr>
            <a:xfrm>
              <a:off x="3200129" y="-1152718"/>
              <a:ext cx="9603999" cy="2744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BEBB88CF-38FD-4A0A-B319-7C81105A760E}"/>
                </a:ext>
              </a:extLst>
            </p:cNvPr>
            <p:cNvSpPr/>
            <p:nvPr/>
          </p:nvSpPr>
          <p:spPr>
            <a:xfrm>
              <a:off x="8780204" y="-183232"/>
              <a:ext cx="4023924" cy="6065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16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207E5C9-FF13-4694-ADFD-8599DA7BE5D1}"/>
              </a:ext>
            </a:extLst>
          </p:cNvPr>
          <p:cNvCxnSpPr>
            <a:cxnSpLocks/>
          </p:cNvCxnSpPr>
          <p:nvPr/>
        </p:nvCxnSpPr>
        <p:spPr>
          <a:xfrm>
            <a:off x="3441288" y="5687957"/>
            <a:ext cx="5338916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69A500D-FB27-4792-ADA5-E008E6ABF281}"/>
              </a:ext>
            </a:extLst>
          </p:cNvPr>
          <p:cNvCxnSpPr>
            <a:cxnSpLocks/>
          </p:cNvCxnSpPr>
          <p:nvPr/>
        </p:nvCxnSpPr>
        <p:spPr>
          <a:xfrm flipV="1">
            <a:off x="3441287" y="1601153"/>
            <a:ext cx="0" cy="408680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07D6560C-D04D-4C23-98CC-E657B771824A}"/>
              </a:ext>
            </a:extLst>
          </p:cNvPr>
          <p:cNvGrpSpPr/>
          <p:nvPr/>
        </p:nvGrpSpPr>
        <p:grpSpPr>
          <a:xfrm>
            <a:off x="9374539" y="2329958"/>
            <a:ext cx="1981633" cy="3260453"/>
            <a:chOff x="9374539" y="2329958"/>
            <a:chExt cx="1981633" cy="3260453"/>
          </a:xfrm>
        </p:grpSpPr>
        <p:pic>
          <p:nvPicPr>
            <p:cNvPr id="118" name="Grafik 117">
              <a:extLst>
                <a:ext uri="{FF2B5EF4-FFF2-40B4-BE49-F238E27FC236}">
                  <a16:creationId xmlns:a16="http://schemas.microsoft.com/office/drawing/2014/main" id="{B7AD5CE7-38E5-4330-9CD4-F984E7088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8996963" y="3528044"/>
              <a:ext cx="2623797" cy="333375"/>
            </a:xfrm>
            <a:prstGeom prst="rect">
              <a:avLst/>
            </a:prstGeom>
          </p:spPr>
        </p:pic>
        <p:sp>
          <p:nvSpPr>
            <p:cNvPr id="119" name="Rectangle 16">
              <a:extLst>
                <a:ext uri="{FF2B5EF4-FFF2-40B4-BE49-F238E27FC236}">
                  <a16:creationId xmlns:a16="http://schemas.microsoft.com/office/drawing/2014/main" id="{306D0CB5-30C3-40D5-AB80-3A6BED4D5827}"/>
                </a:ext>
              </a:extLst>
            </p:cNvPr>
            <p:cNvSpPr/>
            <p:nvPr/>
          </p:nvSpPr>
          <p:spPr>
            <a:xfrm>
              <a:off x="10515038" y="2329958"/>
              <a:ext cx="6591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High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20" name="Rectangle 16">
              <a:extLst>
                <a:ext uri="{FF2B5EF4-FFF2-40B4-BE49-F238E27FC236}">
                  <a16:creationId xmlns:a16="http://schemas.microsoft.com/office/drawing/2014/main" id="{DD4E2A3F-5926-4412-9F26-76C93976491A}"/>
                </a:ext>
              </a:extLst>
            </p:cNvPr>
            <p:cNvSpPr/>
            <p:nvPr/>
          </p:nvSpPr>
          <p:spPr>
            <a:xfrm>
              <a:off x="10521631" y="4707350"/>
              <a:ext cx="6078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Low</a:t>
              </a:r>
              <a:endParaRPr lang="en-US" b="1" dirty="0">
                <a:latin typeface="+mj-lt"/>
              </a:endParaRPr>
            </a:p>
          </p:txBody>
        </p:sp>
        <p:sp>
          <p:nvSpPr>
            <p:cNvPr id="121" name="Rectangle 16">
              <a:extLst>
                <a:ext uri="{FF2B5EF4-FFF2-40B4-BE49-F238E27FC236}">
                  <a16:creationId xmlns:a16="http://schemas.microsoft.com/office/drawing/2014/main" id="{1536A899-2F68-40D5-91EA-EEB74EF82370}"/>
                </a:ext>
              </a:extLst>
            </p:cNvPr>
            <p:cNvSpPr/>
            <p:nvPr/>
          </p:nvSpPr>
          <p:spPr>
            <a:xfrm>
              <a:off x="9374539" y="5190301"/>
              <a:ext cx="19816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Sample Density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124" name="Rectangle 16">
            <a:extLst>
              <a:ext uri="{FF2B5EF4-FFF2-40B4-BE49-F238E27FC236}">
                <a16:creationId xmlns:a16="http://schemas.microsoft.com/office/drawing/2014/main" id="{C54A8518-2134-41DA-84D7-8AFFC3AD6AB2}"/>
              </a:ext>
            </a:extLst>
          </p:cNvPr>
          <p:cNvSpPr/>
          <p:nvPr/>
        </p:nvSpPr>
        <p:spPr>
          <a:xfrm>
            <a:off x="2285348" y="1781734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Speed</a:t>
            </a:r>
            <a:endParaRPr lang="en-US" sz="2000" b="1" dirty="0">
              <a:latin typeface="+mj-lt"/>
            </a:endParaRPr>
          </a:p>
        </p:txBody>
      </p:sp>
      <p:sp>
        <p:nvSpPr>
          <p:cNvPr id="125" name="Rectangle 16">
            <a:extLst>
              <a:ext uri="{FF2B5EF4-FFF2-40B4-BE49-F238E27FC236}">
                <a16:creationId xmlns:a16="http://schemas.microsoft.com/office/drawing/2014/main" id="{84C082A7-EF84-4692-919F-D69EB596B69B}"/>
              </a:ext>
            </a:extLst>
          </p:cNvPr>
          <p:cNvSpPr/>
          <p:nvPr/>
        </p:nvSpPr>
        <p:spPr>
          <a:xfrm>
            <a:off x="6918061" y="5799586"/>
            <a:ext cx="2351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Circle of Confusion</a:t>
            </a:r>
            <a:endParaRPr lang="en-US" sz="2000" b="1" dirty="0">
              <a:latin typeface="+mj-lt"/>
            </a:endParaRPr>
          </a:p>
        </p:txBody>
      </p:sp>
      <p:pic>
        <p:nvPicPr>
          <p:cNvPr id="126" name="Picture 7">
            <a:extLst>
              <a:ext uri="{FF2B5EF4-FFF2-40B4-BE49-F238E27FC236}">
                <a16:creationId xmlns:a16="http://schemas.microsoft.com/office/drawing/2014/main" id="{F2D9AD63-7174-4A6E-9DB2-E15383608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359" y="567753"/>
            <a:ext cx="1665748" cy="384747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12E9B2CA-394A-4DF0-AE3C-514FFC99D9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383190"/>
              </p:ext>
            </p:extLst>
          </p:nvPr>
        </p:nvGraphicFramePr>
        <p:xfrm>
          <a:off x="5221" y="-11143"/>
          <a:ext cx="12186779" cy="1026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Image" r:id="rId6" imgW="16253640" imgH="1371240" progId="Photoshop.Image.18">
                  <p:embed/>
                </p:oleObj>
              </mc:Choice>
              <mc:Fallback>
                <p:oleObj name="Image" r:id="rId6" imgW="16253640" imgH="137124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21" y="-11143"/>
                        <a:ext cx="12186779" cy="1026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Sampling in kernel space</a:t>
            </a:r>
          </a:p>
        </p:txBody>
      </p:sp>
    </p:spTree>
    <p:extLst>
      <p:ext uri="{BB962C8B-B14F-4D97-AF65-F5344CB8AC3E}">
        <p14:creationId xmlns:p14="http://schemas.microsoft.com/office/powerpoint/2010/main" val="23894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85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rafik 107">
            <a:extLst>
              <a:ext uri="{FF2B5EF4-FFF2-40B4-BE49-F238E27FC236}">
                <a16:creationId xmlns:a16="http://schemas.microsoft.com/office/drawing/2014/main" id="{A77C6C2A-7BD9-4F51-8785-EF8692DF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88" y="1601153"/>
            <a:ext cx="5309425" cy="4081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Sampling in kernel space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17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207E5C9-FF13-4694-ADFD-8599DA7BE5D1}"/>
              </a:ext>
            </a:extLst>
          </p:cNvPr>
          <p:cNvCxnSpPr>
            <a:cxnSpLocks/>
          </p:cNvCxnSpPr>
          <p:nvPr/>
        </p:nvCxnSpPr>
        <p:spPr>
          <a:xfrm>
            <a:off x="3441288" y="5687957"/>
            <a:ext cx="5338916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69A500D-FB27-4792-ADA5-E008E6ABF281}"/>
              </a:ext>
            </a:extLst>
          </p:cNvPr>
          <p:cNvCxnSpPr>
            <a:cxnSpLocks/>
          </p:cNvCxnSpPr>
          <p:nvPr/>
        </p:nvCxnSpPr>
        <p:spPr>
          <a:xfrm flipV="1">
            <a:off x="3441287" y="1601153"/>
            <a:ext cx="0" cy="408680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7F3DCB32-18EF-4296-92ED-4D01BA044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9487" y="1454950"/>
            <a:ext cx="5443274" cy="4183850"/>
          </a:xfrm>
          <a:prstGeom prst="rect">
            <a:avLst/>
          </a:prstGeom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62C45AA0-440B-46AD-8B88-36A1F140FFBD}"/>
              </a:ext>
            </a:extLst>
          </p:cNvPr>
          <p:cNvSpPr/>
          <p:nvPr/>
        </p:nvSpPr>
        <p:spPr>
          <a:xfrm>
            <a:off x="3742289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16EF323D-5636-46F6-B462-15AF85ED2B69}"/>
              </a:ext>
            </a:extLst>
          </p:cNvPr>
          <p:cNvSpPr/>
          <p:nvPr/>
        </p:nvSpPr>
        <p:spPr>
          <a:xfrm>
            <a:off x="3742289" y="490464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05DCE43-A3EC-40C9-B3A7-7F423F082A70}"/>
              </a:ext>
            </a:extLst>
          </p:cNvPr>
          <p:cNvSpPr/>
          <p:nvPr/>
        </p:nvSpPr>
        <p:spPr>
          <a:xfrm>
            <a:off x="3742289" y="445538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3389E83-D1F0-4C72-9AB4-C27AEA0C9A49}"/>
              </a:ext>
            </a:extLst>
          </p:cNvPr>
          <p:cNvSpPr/>
          <p:nvPr/>
        </p:nvSpPr>
        <p:spPr>
          <a:xfrm>
            <a:off x="3742289" y="400612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025C86DF-1E24-44E6-B1E3-34CF42F35CAA}"/>
              </a:ext>
            </a:extLst>
          </p:cNvPr>
          <p:cNvSpPr/>
          <p:nvPr/>
        </p:nvSpPr>
        <p:spPr>
          <a:xfrm>
            <a:off x="3742289" y="355686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F5EC1B50-42A0-4B00-945D-7283F4152EDE}"/>
              </a:ext>
            </a:extLst>
          </p:cNvPr>
          <p:cNvSpPr/>
          <p:nvPr/>
        </p:nvSpPr>
        <p:spPr>
          <a:xfrm>
            <a:off x="3742289" y="31076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185C2E24-C66C-449B-945B-022F7E695000}"/>
              </a:ext>
            </a:extLst>
          </p:cNvPr>
          <p:cNvSpPr/>
          <p:nvPr/>
        </p:nvSpPr>
        <p:spPr>
          <a:xfrm>
            <a:off x="3742289" y="265834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1074D521-F5E3-4391-94EC-D072469BFDAA}"/>
              </a:ext>
            </a:extLst>
          </p:cNvPr>
          <p:cNvSpPr/>
          <p:nvPr/>
        </p:nvSpPr>
        <p:spPr>
          <a:xfrm>
            <a:off x="3742289" y="220908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5B23549F-C158-4CB0-AE29-17C123C3F37C}"/>
              </a:ext>
            </a:extLst>
          </p:cNvPr>
          <p:cNvSpPr/>
          <p:nvPr/>
        </p:nvSpPr>
        <p:spPr>
          <a:xfrm>
            <a:off x="3742289" y="175982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6AA8E5A5-1178-4804-A913-C592F15A8407}"/>
              </a:ext>
            </a:extLst>
          </p:cNvPr>
          <p:cNvSpPr/>
          <p:nvPr/>
        </p:nvSpPr>
        <p:spPr>
          <a:xfrm>
            <a:off x="4327133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7736B35-D6B1-435B-B794-926B87200DED}"/>
              </a:ext>
            </a:extLst>
          </p:cNvPr>
          <p:cNvSpPr/>
          <p:nvPr/>
        </p:nvSpPr>
        <p:spPr>
          <a:xfrm>
            <a:off x="4911977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2DB64033-24CE-457B-9874-9C2BD1976381}"/>
              </a:ext>
            </a:extLst>
          </p:cNvPr>
          <p:cNvSpPr/>
          <p:nvPr/>
        </p:nvSpPr>
        <p:spPr>
          <a:xfrm>
            <a:off x="5496821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048C9E23-E076-4B5D-82F5-F8974701B83C}"/>
              </a:ext>
            </a:extLst>
          </p:cNvPr>
          <p:cNvSpPr/>
          <p:nvPr/>
        </p:nvSpPr>
        <p:spPr>
          <a:xfrm>
            <a:off x="6081665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562C31C7-4D9C-4634-A597-7D32BAFA926E}"/>
              </a:ext>
            </a:extLst>
          </p:cNvPr>
          <p:cNvSpPr/>
          <p:nvPr/>
        </p:nvSpPr>
        <p:spPr>
          <a:xfrm>
            <a:off x="6666509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2E6BE2C5-55D2-4C86-8DFC-BB75824DC3E9}"/>
              </a:ext>
            </a:extLst>
          </p:cNvPr>
          <p:cNvSpPr/>
          <p:nvPr/>
        </p:nvSpPr>
        <p:spPr>
          <a:xfrm>
            <a:off x="7251353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B0203D74-4A4A-43B2-922F-EB09CC240876}"/>
              </a:ext>
            </a:extLst>
          </p:cNvPr>
          <p:cNvSpPr/>
          <p:nvPr/>
        </p:nvSpPr>
        <p:spPr>
          <a:xfrm>
            <a:off x="7836197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22E3746E-5F1D-4164-9876-ED0F21F918EA}"/>
              </a:ext>
            </a:extLst>
          </p:cNvPr>
          <p:cNvSpPr/>
          <p:nvPr/>
        </p:nvSpPr>
        <p:spPr>
          <a:xfrm>
            <a:off x="8421037" y="535390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9EC8B65A-1E93-4919-9C71-00048613D2BB}"/>
              </a:ext>
            </a:extLst>
          </p:cNvPr>
          <p:cNvSpPr/>
          <p:nvPr/>
        </p:nvSpPr>
        <p:spPr>
          <a:xfrm>
            <a:off x="4633829" y="469858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D15CC7F5-92F4-4BCB-81D2-F2CFA9F3DB58}"/>
              </a:ext>
            </a:extLst>
          </p:cNvPr>
          <p:cNvSpPr/>
          <p:nvPr/>
        </p:nvSpPr>
        <p:spPr>
          <a:xfrm>
            <a:off x="5811764" y="4698586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E8F8C12A-D51C-4556-87F8-41A8C204F830}"/>
              </a:ext>
            </a:extLst>
          </p:cNvPr>
          <p:cNvSpPr/>
          <p:nvPr/>
        </p:nvSpPr>
        <p:spPr>
          <a:xfrm>
            <a:off x="6954764" y="4698586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1B986372-DC40-482E-A883-0002E66931B5}"/>
              </a:ext>
            </a:extLst>
          </p:cNvPr>
          <p:cNvSpPr/>
          <p:nvPr/>
        </p:nvSpPr>
        <p:spPr>
          <a:xfrm>
            <a:off x="8119865" y="4698586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F8D36938-6230-4AC0-83A4-041A4797E5EC}"/>
              </a:ext>
            </a:extLst>
          </p:cNvPr>
          <p:cNvSpPr/>
          <p:nvPr/>
        </p:nvSpPr>
        <p:spPr>
          <a:xfrm>
            <a:off x="4633829" y="3761588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D015E2D4-9294-4CD2-BEBA-FD86A46D1028}"/>
              </a:ext>
            </a:extLst>
          </p:cNvPr>
          <p:cNvSpPr/>
          <p:nvPr/>
        </p:nvSpPr>
        <p:spPr>
          <a:xfrm>
            <a:off x="4633828" y="2884968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87CB3E6E-8819-4EDE-83FF-63787DD79103}"/>
              </a:ext>
            </a:extLst>
          </p:cNvPr>
          <p:cNvSpPr/>
          <p:nvPr/>
        </p:nvSpPr>
        <p:spPr>
          <a:xfrm>
            <a:off x="4633827" y="1973328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6F82C8BD-FC1E-48C9-B2ED-425E74D106AA}"/>
              </a:ext>
            </a:extLst>
          </p:cNvPr>
          <p:cNvSpPr/>
          <p:nvPr/>
        </p:nvSpPr>
        <p:spPr>
          <a:xfrm>
            <a:off x="6081665" y="3565926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51CA6AD-033F-4C62-9345-9D2C35340A19}"/>
              </a:ext>
            </a:extLst>
          </p:cNvPr>
          <p:cNvSpPr/>
          <p:nvPr/>
        </p:nvSpPr>
        <p:spPr>
          <a:xfrm>
            <a:off x="7836196" y="3565926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77D6441A-73CB-43FA-82C4-2D59FB579AE3}"/>
              </a:ext>
            </a:extLst>
          </p:cNvPr>
          <p:cNvSpPr/>
          <p:nvPr/>
        </p:nvSpPr>
        <p:spPr>
          <a:xfrm>
            <a:off x="6081665" y="2209087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6DB98E2F-F3FF-4AF2-A9EB-D18955C29034}"/>
              </a:ext>
            </a:extLst>
          </p:cNvPr>
          <p:cNvSpPr/>
          <p:nvPr/>
        </p:nvSpPr>
        <p:spPr>
          <a:xfrm>
            <a:off x="8175838" y="1846141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Rectangle 16">
            <a:extLst>
              <a:ext uri="{FF2B5EF4-FFF2-40B4-BE49-F238E27FC236}">
                <a16:creationId xmlns:a16="http://schemas.microsoft.com/office/drawing/2014/main" id="{B3505F31-F7CA-4686-9C52-48827870907E}"/>
              </a:ext>
            </a:extLst>
          </p:cNvPr>
          <p:cNvSpPr/>
          <p:nvPr/>
        </p:nvSpPr>
        <p:spPr>
          <a:xfrm>
            <a:off x="6918061" y="5799586"/>
            <a:ext cx="2351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Circle of Confusion</a:t>
            </a:r>
            <a:endParaRPr lang="en-US" sz="2000" b="1" dirty="0">
              <a:latin typeface="+mj-lt"/>
            </a:endParaRPr>
          </a:p>
        </p:txBody>
      </p:sp>
      <p:sp>
        <p:nvSpPr>
          <p:cNvPr id="110" name="Rectangle 16">
            <a:extLst>
              <a:ext uri="{FF2B5EF4-FFF2-40B4-BE49-F238E27FC236}">
                <a16:creationId xmlns:a16="http://schemas.microsoft.com/office/drawing/2014/main" id="{CFC29483-3ACC-425E-B560-6543204E203E}"/>
              </a:ext>
            </a:extLst>
          </p:cNvPr>
          <p:cNvSpPr/>
          <p:nvPr/>
        </p:nvSpPr>
        <p:spPr>
          <a:xfrm>
            <a:off x="2285348" y="1781734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Speed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52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Sampling in kernel space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2761" y="6351088"/>
            <a:ext cx="2743200" cy="365125"/>
          </a:xfrm>
        </p:spPr>
        <p:txBody>
          <a:bodyPr/>
          <a:lstStyle/>
          <a:p>
            <a:fld id="{E29B65BC-2EC6-6640-9118-3890223F93F3}" type="slidenum">
              <a:rPr lang="en-US" smtClean="0"/>
              <a:t>18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660A5C9-7FE6-4A57-ADCF-BFBCF16C0BBB}"/>
              </a:ext>
            </a:extLst>
          </p:cNvPr>
          <p:cNvGrpSpPr/>
          <p:nvPr/>
        </p:nvGrpSpPr>
        <p:grpSpPr>
          <a:xfrm>
            <a:off x="2285348" y="1454950"/>
            <a:ext cx="6984640" cy="4744746"/>
            <a:chOff x="2285348" y="1454950"/>
            <a:chExt cx="6984640" cy="4744746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B207E5C9-FF13-4694-ADFD-8599DA7BE5D1}"/>
                </a:ext>
              </a:extLst>
            </p:cNvPr>
            <p:cNvCxnSpPr>
              <a:cxnSpLocks/>
            </p:cNvCxnSpPr>
            <p:nvPr/>
          </p:nvCxnSpPr>
          <p:spPr>
            <a:xfrm>
              <a:off x="3441288" y="5687957"/>
              <a:ext cx="5338916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D69A500D-FB27-4792-ADA5-E008E6ABF2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287" y="1601153"/>
              <a:ext cx="0" cy="4086804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F3DCB32-18EF-4296-92ED-4D01BA04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519487" y="1454950"/>
              <a:ext cx="5443274" cy="4183850"/>
            </a:xfrm>
            <a:prstGeom prst="rect">
              <a:avLst/>
            </a:prstGeom>
          </p:spPr>
        </p:pic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62C45AA0-440B-46AD-8B88-36A1F140FFBD}"/>
                </a:ext>
              </a:extLst>
            </p:cNvPr>
            <p:cNvSpPr/>
            <p:nvPr/>
          </p:nvSpPr>
          <p:spPr>
            <a:xfrm>
              <a:off x="3742289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16EF323D-5636-46F6-B462-15AF85ED2B69}"/>
                </a:ext>
              </a:extLst>
            </p:cNvPr>
            <p:cNvSpPr/>
            <p:nvPr/>
          </p:nvSpPr>
          <p:spPr>
            <a:xfrm>
              <a:off x="3742289" y="490464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D05DCE43-A3EC-40C9-B3A7-7F423F082A70}"/>
                </a:ext>
              </a:extLst>
            </p:cNvPr>
            <p:cNvSpPr/>
            <p:nvPr/>
          </p:nvSpPr>
          <p:spPr>
            <a:xfrm>
              <a:off x="3742289" y="445538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53389E83-D1F0-4C72-9AB4-C27AEA0C9A49}"/>
                </a:ext>
              </a:extLst>
            </p:cNvPr>
            <p:cNvSpPr/>
            <p:nvPr/>
          </p:nvSpPr>
          <p:spPr>
            <a:xfrm>
              <a:off x="3742289" y="400612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025C86DF-1E24-44E6-B1E3-34CF42F35CAA}"/>
                </a:ext>
              </a:extLst>
            </p:cNvPr>
            <p:cNvSpPr/>
            <p:nvPr/>
          </p:nvSpPr>
          <p:spPr>
            <a:xfrm>
              <a:off x="3742289" y="355686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F5EC1B50-42A0-4B00-945D-7283F4152EDE}"/>
                </a:ext>
              </a:extLst>
            </p:cNvPr>
            <p:cNvSpPr/>
            <p:nvPr/>
          </p:nvSpPr>
          <p:spPr>
            <a:xfrm>
              <a:off x="3742289" y="31076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185C2E24-C66C-449B-945B-022F7E695000}"/>
                </a:ext>
              </a:extLst>
            </p:cNvPr>
            <p:cNvSpPr/>
            <p:nvPr/>
          </p:nvSpPr>
          <p:spPr>
            <a:xfrm>
              <a:off x="3742289" y="265834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074D521-F5E3-4391-94EC-D072469BFDAA}"/>
                </a:ext>
              </a:extLst>
            </p:cNvPr>
            <p:cNvSpPr/>
            <p:nvPr/>
          </p:nvSpPr>
          <p:spPr>
            <a:xfrm>
              <a:off x="3742289" y="220908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5B23549F-C158-4CB0-AE29-17C123C3F37C}"/>
                </a:ext>
              </a:extLst>
            </p:cNvPr>
            <p:cNvSpPr/>
            <p:nvPr/>
          </p:nvSpPr>
          <p:spPr>
            <a:xfrm>
              <a:off x="3742289" y="175982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6AA8E5A5-1178-4804-A913-C592F15A8407}"/>
                </a:ext>
              </a:extLst>
            </p:cNvPr>
            <p:cNvSpPr/>
            <p:nvPr/>
          </p:nvSpPr>
          <p:spPr>
            <a:xfrm>
              <a:off x="4327133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D7736B35-D6B1-435B-B794-926B87200DED}"/>
                </a:ext>
              </a:extLst>
            </p:cNvPr>
            <p:cNvSpPr/>
            <p:nvPr/>
          </p:nvSpPr>
          <p:spPr>
            <a:xfrm>
              <a:off x="4911977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2DB64033-24CE-457B-9874-9C2BD1976381}"/>
                </a:ext>
              </a:extLst>
            </p:cNvPr>
            <p:cNvSpPr/>
            <p:nvPr/>
          </p:nvSpPr>
          <p:spPr>
            <a:xfrm>
              <a:off x="5496821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048C9E23-E076-4B5D-82F5-F8974701B83C}"/>
                </a:ext>
              </a:extLst>
            </p:cNvPr>
            <p:cNvSpPr/>
            <p:nvPr/>
          </p:nvSpPr>
          <p:spPr>
            <a:xfrm>
              <a:off x="6081665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562C31C7-4D9C-4634-A597-7D32BAFA926E}"/>
                </a:ext>
              </a:extLst>
            </p:cNvPr>
            <p:cNvSpPr/>
            <p:nvPr/>
          </p:nvSpPr>
          <p:spPr>
            <a:xfrm>
              <a:off x="6666509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2E6BE2C5-55D2-4C86-8DFC-BB75824DC3E9}"/>
                </a:ext>
              </a:extLst>
            </p:cNvPr>
            <p:cNvSpPr/>
            <p:nvPr/>
          </p:nvSpPr>
          <p:spPr>
            <a:xfrm>
              <a:off x="7251353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B0203D74-4A4A-43B2-922F-EB09CC240876}"/>
                </a:ext>
              </a:extLst>
            </p:cNvPr>
            <p:cNvSpPr/>
            <p:nvPr/>
          </p:nvSpPr>
          <p:spPr>
            <a:xfrm>
              <a:off x="7836197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22E3746E-5F1D-4164-9876-ED0F21F918EA}"/>
                </a:ext>
              </a:extLst>
            </p:cNvPr>
            <p:cNvSpPr/>
            <p:nvPr/>
          </p:nvSpPr>
          <p:spPr>
            <a:xfrm>
              <a:off x="8421037" y="53539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9EC8B65A-1E93-4919-9C71-00048613D2BB}"/>
                </a:ext>
              </a:extLst>
            </p:cNvPr>
            <p:cNvSpPr/>
            <p:nvPr/>
          </p:nvSpPr>
          <p:spPr>
            <a:xfrm>
              <a:off x="4633829" y="469858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D15CC7F5-92F4-4BCB-81D2-F2CFA9F3DB58}"/>
                </a:ext>
              </a:extLst>
            </p:cNvPr>
            <p:cNvSpPr/>
            <p:nvPr/>
          </p:nvSpPr>
          <p:spPr>
            <a:xfrm>
              <a:off x="5811764" y="469858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E8F8C12A-D51C-4556-87F8-41A8C204F830}"/>
                </a:ext>
              </a:extLst>
            </p:cNvPr>
            <p:cNvSpPr/>
            <p:nvPr/>
          </p:nvSpPr>
          <p:spPr>
            <a:xfrm>
              <a:off x="6954764" y="469858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1B986372-DC40-482E-A883-0002E66931B5}"/>
                </a:ext>
              </a:extLst>
            </p:cNvPr>
            <p:cNvSpPr/>
            <p:nvPr/>
          </p:nvSpPr>
          <p:spPr>
            <a:xfrm>
              <a:off x="8119865" y="469858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F8D36938-6230-4AC0-83A4-041A4797E5EC}"/>
                </a:ext>
              </a:extLst>
            </p:cNvPr>
            <p:cNvSpPr/>
            <p:nvPr/>
          </p:nvSpPr>
          <p:spPr>
            <a:xfrm>
              <a:off x="4633829" y="3761588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D015E2D4-9294-4CD2-BEBA-FD86A46D1028}"/>
                </a:ext>
              </a:extLst>
            </p:cNvPr>
            <p:cNvSpPr/>
            <p:nvPr/>
          </p:nvSpPr>
          <p:spPr>
            <a:xfrm>
              <a:off x="4633828" y="2884968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87CB3E6E-8819-4EDE-83FF-63787DD79103}"/>
                </a:ext>
              </a:extLst>
            </p:cNvPr>
            <p:cNvSpPr/>
            <p:nvPr/>
          </p:nvSpPr>
          <p:spPr>
            <a:xfrm>
              <a:off x="4633827" y="1973328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6F82C8BD-FC1E-48C9-B2ED-425E74D106AA}"/>
                </a:ext>
              </a:extLst>
            </p:cNvPr>
            <p:cNvSpPr/>
            <p:nvPr/>
          </p:nvSpPr>
          <p:spPr>
            <a:xfrm>
              <a:off x="6081665" y="356592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Ellipse 104">
              <a:extLst>
                <a:ext uri="{FF2B5EF4-FFF2-40B4-BE49-F238E27FC236}">
                  <a16:creationId xmlns:a16="http://schemas.microsoft.com/office/drawing/2014/main" id="{A51CA6AD-033F-4C62-9345-9D2C35340A19}"/>
                </a:ext>
              </a:extLst>
            </p:cNvPr>
            <p:cNvSpPr/>
            <p:nvPr/>
          </p:nvSpPr>
          <p:spPr>
            <a:xfrm>
              <a:off x="7836196" y="356592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>
              <a:extLst>
                <a:ext uri="{FF2B5EF4-FFF2-40B4-BE49-F238E27FC236}">
                  <a16:creationId xmlns:a16="http://schemas.microsoft.com/office/drawing/2014/main" id="{77D6441A-73CB-43FA-82C4-2D59FB579AE3}"/>
                </a:ext>
              </a:extLst>
            </p:cNvPr>
            <p:cNvSpPr/>
            <p:nvPr/>
          </p:nvSpPr>
          <p:spPr>
            <a:xfrm>
              <a:off x="6081665" y="220908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Ellipse 106">
              <a:extLst>
                <a:ext uri="{FF2B5EF4-FFF2-40B4-BE49-F238E27FC236}">
                  <a16:creationId xmlns:a16="http://schemas.microsoft.com/office/drawing/2014/main" id="{6DB98E2F-F3FF-4AF2-A9EB-D18955C29034}"/>
                </a:ext>
              </a:extLst>
            </p:cNvPr>
            <p:cNvSpPr/>
            <p:nvPr/>
          </p:nvSpPr>
          <p:spPr>
            <a:xfrm>
              <a:off x="8175838" y="1846141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Rectangle 16">
              <a:extLst>
                <a:ext uri="{FF2B5EF4-FFF2-40B4-BE49-F238E27FC236}">
                  <a16:creationId xmlns:a16="http://schemas.microsoft.com/office/drawing/2014/main" id="{B3505F31-F7CA-4686-9C52-48827870907E}"/>
                </a:ext>
              </a:extLst>
            </p:cNvPr>
            <p:cNvSpPr/>
            <p:nvPr/>
          </p:nvSpPr>
          <p:spPr>
            <a:xfrm>
              <a:off x="6918061" y="5799586"/>
              <a:ext cx="23519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Circle of Confusion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110" name="Rectangle 16">
              <a:extLst>
                <a:ext uri="{FF2B5EF4-FFF2-40B4-BE49-F238E27FC236}">
                  <a16:creationId xmlns:a16="http://schemas.microsoft.com/office/drawing/2014/main" id="{CFC29483-3ACC-425E-B560-6543204E203E}"/>
                </a:ext>
              </a:extLst>
            </p:cNvPr>
            <p:cNvSpPr/>
            <p:nvPr/>
          </p:nvSpPr>
          <p:spPr>
            <a:xfrm>
              <a:off x="2285348" y="1781734"/>
              <a:ext cx="9268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+mj-lt"/>
                </a:rPr>
                <a:t>Speed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8A2DD8C0-1543-4208-A1D6-1C6F57441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3845" y="2480654"/>
            <a:ext cx="4042880" cy="3579630"/>
          </a:xfrm>
        </p:spPr>
        <p:txBody>
          <a:bodyPr>
            <a:normAutofit/>
          </a:bodyPr>
          <a:lstStyle/>
          <a:p>
            <a:r>
              <a:rPr lang="en-US" sz="2000" dirty="0"/>
              <a:t>Non-uniform sampling</a:t>
            </a:r>
          </a:p>
          <a:p>
            <a:r>
              <a:rPr lang="en-US" sz="2000" dirty="0"/>
              <a:t>Constant access time</a:t>
            </a:r>
          </a:p>
          <a:p>
            <a:r>
              <a:rPr lang="en-US" sz="2000" dirty="0"/>
              <a:t>Storage reduction:                              Exponential </a:t>
            </a:r>
            <a:r>
              <a:rPr lang="de-DE" sz="2000" dirty="0"/>
              <a:t>→</a:t>
            </a:r>
            <a:r>
              <a:rPr lang="en-US" sz="2000" dirty="0"/>
              <a:t> Polynomial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6438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-0.13685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F95B6D-15B6-8141-A753-B95CB41A1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5" r="16896" b="46167"/>
          <a:stretch/>
        </p:blipFill>
        <p:spPr>
          <a:xfrm>
            <a:off x="1037968" y="2164234"/>
            <a:ext cx="2891797" cy="21441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D21DDC4-62BB-1C45-AE95-FC922A1E8871}"/>
              </a:ext>
            </a:extLst>
          </p:cNvPr>
          <p:cNvSpPr/>
          <p:nvPr/>
        </p:nvSpPr>
        <p:spPr>
          <a:xfrm>
            <a:off x="1861909" y="2693774"/>
            <a:ext cx="1243913" cy="124391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11457" r="35510" b="54171"/>
          <a:stretch/>
        </p:blipFill>
        <p:spPr>
          <a:xfrm>
            <a:off x="1787609" y="2619632"/>
            <a:ext cx="1351007" cy="135924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CC89D-1023-2847-AD34-F905E7C1F9F8}"/>
              </a:ext>
            </a:extLst>
          </p:cNvPr>
          <p:cNvSpPr txBox="1"/>
          <p:nvPr/>
        </p:nvSpPr>
        <p:spPr>
          <a:xfrm>
            <a:off x="4291914" y="2429940"/>
            <a:ext cx="6965368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b="1" dirty="0"/>
              <a:t>Photography &amp;</a:t>
            </a:r>
          </a:p>
          <a:p>
            <a:pPr>
              <a:spcAft>
                <a:spcPts val="600"/>
              </a:spcAft>
            </a:pPr>
            <a:r>
              <a:rPr lang="en-US" sz="4800" b="1" dirty="0"/>
              <a:t>Recording Encouraged</a:t>
            </a:r>
          </a:p>
        </p:txBody>
      </p:sp>
    </p:spTree>
    <p:extLst>
      <p:ext uri="{BB962C8B-B14F-4D97-AF65-F5344CB8AC3E}">
        <p14:creationId xmlns:p14="http://schemas.microsoft.com/office/powerpoint/2010/main" val="4170053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Pre-computation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19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B0F9DC-0B48-493A-8CDD-2F12BE26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547" y="2138834"/>
            <a:ext cx="2479603" cy="247028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FB800D32-5DAA-4FE0-9C4A-AAC5EEA444AE}"/>
              </a:ext>
            </a:extLst>
          </p:cNvPr>
          <p:cNvSpPr/>
          <p:nvPr/>
        </p:nvSpPr>
        <p:spPr>
          <a:xfrm>
            <a:off x="1483440" y="4737843"/>
            <a:ext cx="2505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1.</a:t>
            </a:r>
            <a:r>
              <a:rPr lang="en-US" sz="2000" dirty="0">
                <a:latin typeface="+mj-lt"/>
              </a:rPr>
              <a:t> Parametrization &amp;</a:t>
            </a:r>
          </a:p>
          <a:p>
            <a:pPr algn="ctr"/>
            <a:r>
              <a:rPr lang="en-US" sz="2000" dirty="0">
                <a:latin typeface="+mj-lt"/>
              </a:rPr>
              <a:t>Sampling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562630FE-6565-4C4A-B4FC-051B22DC12E0}"/>
              </a:ext>
            </a:extLst>
          </p:cNvPr>
          <p:cNvSpPr/>
          <p:nvPr/>
        </p:nvSpPr>
        <p:spPr>
          <a:xfrm>
            <a:off x="4929611" y="4822946"/>
            <a:ext cx="2549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2.</a:t>
            </a:r>
            <a:r>
              <a:rPr lang="en-US" sz="2000" dirty="0">
                <a:latin typeface="+mj-lt"/>
              </a:rPr>
              <a:t> Kernel Generation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A44B4CCD-74E6-417E-97FC-AFBEC3C288B0}"/>
              </a:ext>
            </a:extLst>
          </p:cNvPr>
          <p:cNvSpPr/>
          <p:nvPr/>
        </p:nvSpPr>
        <p:spPr>
          <a:xfrm>
            <a:off x="8619283" y="4841930"/>
            <a:ext cx="2008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3.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Sparsification</a:t>
            </a:r>
            <a:endParaRPr lang="en-US" sz="2000" dirty="0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CAFA60-4517-4DD9-8A4A-F26A1E01D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9086" y="2201152"/>
            <a:ext cx="2414469" cy="24144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B1D65B4-F0A1-44B4-89BA-F9A1F2AA3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6491" y="2201152"/>
            <a:ext cx="2414469" cy="2414469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1D21C55-9F00-47D3-8ECF-E4AD863516C7}"/>
              </a:ext>
            </a:extLst>
          </p:cNvPr>
          <p:cNvSpPr/>
          <p:nvPr/>
        </p:nvSpPr>
        <p:spPr>
          <a:xfrm>
            <a:off x="4643439" y="1452224"/>
            <a:ext cx="3105149" cy="40341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8629625-786A-4658-898C-5702F21C5BD0}"/>
              </a:ext>
            </a:extLst>
          </p:cNvPr>
          <p:cNvSpPr/>
          <p:nvPr/>
        </p:nvSpPr>
        <p:spPr>
          <a:xfrm>
            <a:off x="766763" y="1604623"/>
            <a:ext cx="3491351" cy="393195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186EF65-0665-4468-B8A2-286B893360DE}"/>
              </a:ext>
            </a:extLst>
          </p:cNvPr>
          <p:cNvSpPr/>
          <p:nvPr/>
        </p:nvSpPr>
        <p:spPr>
          <a:xfrm>
            <a:off x="8067628" y="1447245"/>
            <a:ext cx="3491351" cy="41629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1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D7CEC51C-79A7-49D6-90DE-5BA8B15361CD}"/>
              </a:ext>
            </a:extLst>
          </p:cNvPr>
          <p:cNvSpPr/>
          <p:nvPr/>
        </p:nvSpPr>
        <p:spPr>
          <a:xfrm rot="942408">
            <a:off x="5041912" y="2851655"/>
            <a:ext cx="1327393" cy="1239016"/>
          </a:xfrm>
          <a:custGeom>
            <a:avLst/>
            <a:gdLst>
              <a:gd name="connsiteX0" fmla="*/ 0 w 1327355"/>
              <a:gd name="connsiteY0" fmla="*/ 0 h 1238865"/>
              <a:gd name="connsiteX1" fmla="*/ 816078 w 1327355"/>
              <a:gd name="connsiteY1" fmla="*/ 462116 h 1238865"/>
              <a:gd name="connsiteX2" fmla="*/ 1327355 w 1327355"/>
              <a:gd name="connsiteY2" fmla="*/ 1238865 h 1238865"/>
              <a:gd name="connsiteX0" fmla="*/ 0 w 1327355"/>
              <a:gd name="connsiteY0" fmla="*/ 0 h 1238865"/>
              <a:gd name="connsiteX1" fmla="*/ 889721 w 1327355"/>
              <a:gd name="connsiteY1" fmla="*/ 413020 h 1238865"/>
              <a:gd name="connsiteX2" fmla="*/ 1327355 w 1327355"/>
              <a:gd name="connsiteY2" fmla="*/ 1238865 h 1238865"/>
              <a:gd name="connsiteX0" fmla="*/ 0 w 1327355"/>
              <a:gd name="connsiteY0" fmla="*/ 0 h 1238865"/>
              <a:gd name="connsiteX1" fmla="*/ 926543 w 1327355"/>
              <a:gd name="connsiteY1" fmla="*/ 462116 h 1238865"/>
              <a:gd name="connsiteX2" fmla="*/ 1327355 w 1327355"/>
              <a:gd name="connsiteY2" fmla="*/ 1238865 h 1238865"/>
              <a:gd name="connsiteX0" fmla="*/ 0 w 1327355"/>
              <a:gd name="connsiteY0" fmla="*/ 0 h 1238865"/>
              <a:gd name="connsiteX1" fmla="*/ 926543 w 1327355"/>
              <a:gd name="connsiteY1" fmla="*/ 462116 h 1238865"/>
              <a:gd name="connsiteX2" fmla="*/ 1327355 w 1327355"/>
              <a:gd name="connsiteY2" fmla="*/ 1238865 h 1238865"/>
              <a:gd name="connsiteX0" fmla="*/ 0 w 1327355"/>
              <a:gd name="connsiteY0" fmla="*/ 0 h 1238865"/>
              <a:gd name="connsiteX1" fmla="*/ 926543 w 1327355"/>
              <a:gd name="connsiteY1" fmla="*/ 462116 h 1238865"/>
              <a:gd name="connsiteX2" fmla="*/ 1327355 w 1327355"/>
              <a:gd name="connsiteY2" fmla="*/ 1238865 h 1238865"/>
              <a:gd name="connsiteX0" fmla="*/ 0 w 1327355"/>
              <a:gd name="connsiteY0" fmla="*/ 0 h 1238865"/>
              <a:gd name="connsiteX1" fmla="*/ 926543 w 1327355"/>
              <a:gd name="connsiteY1" fmla="*/ 462116 h 1238865"/>
              <a:gd name="connsiteX2" fmla="*/ 1327355 w 1327355"/>
              <a:gd name="connsiteY2" fmla="*/ 1238865 h 1238865"/>
              <a:gd name="connsiteX0" fmla="*/ 0 w 1327355"/>
              <a:gd name="connsiteY0" fmla="*/ 0 h 1238865"/>
              <a:gd name="connsiteX1" fmla="*/ 926543 w 1327355"/>
              <a:gd name="connsiteY1" fmla="*/ 462116 h 1238865"/>
              <a:gd name="connsiteX2" fmla="*/ 1327355 w 1327355"/>
              <a:gd name="connsiteY2" fmla="*/ 1238865 h 1238865"/>
              <a:gd name="connsiteX0" fmla="*/ 0 w 1327393"/>
              <a:gd name="connsiteY0" fmla="*/ 0 h 1239016"/>
              <a:gd name="connsiteX1" fmla="*/ 926543 w 1327393"/>
              <a:gd name="connsiteY1" fmla="*/ 462116 h 1239016"/>
              <a:gd name="connsiteX2" fmla="*/ 1327355 w 1327393"/>
              <a:gd name="connsiteY2" fmla="*/ 1238865 h 1239016"/>
              <a:gd name="connsiteX0" fmla="*/ 0 w 1327393"/>
              <a:gd name="connsiteY0" fmla="*/ 0 h 1239016"/>
              <a:gd name="connsiteX1" fmla="*/ 926543 w 1327393"/>
              <a:gd name="connsiteY1" fmla="*/ 462116 h 1239016"/>
              <a:gd name="connsiteX2" fmla="*/ 1327355 w 1327393"/>
              <a:gd name="connsiteY2" fmla="*/ 1238865 h 123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7393" h="1239016">
                <a:moveTo>
                  <a:pt x="0" y="0"/>
                </a:moveTo>
                <a:cubicBezTo>
                  <a:pt x="2854" y="5081"/>
                  <a:pt x="619400" y="108353"/>
                  <a:pt x="926543" y="462116"/>
                </a:cubicBezTo>
                <a:cubicBezTo>
                  <a:pt x="1233686" y="815879"/>
                  <a:pt x="1329614" y="1248302"/>
                  <a:pt x="1327355" y="1238865"/>
                </a:cubicBezTo>
              </a:path>
            </a:pathLst>
          </a:custGeom>
          <a:noFill/>
          <a:ln w="368300" cap="rnd">
            <a:solidFill>
              <a:srgbClr val="92D050">
                <a:alpha val="4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6245256" cy="799224"/>
          </a:xfrm>
        </p:spPr>
        <p:txBody>
          <a:bodyPr/>
          <a:lstStyle/>
          <a:p>
            <a:r>
              <a:rPr lang="en-US" dirty="0"/>
              <a:t>Kernel generation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20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FE14FD0-5F0D-4951-8392-06B055D46264}"/>
              </a:ext>
            </a:extLst>
          </p:cNvPr>
          <p:cNvSpPr/>
          <p:nvPr/>
        </p:nvSpPr>
        <p:spPr>
          <a:xfrm>
            <a:off x="3082413" y="1956620"/>
            <a:ext cx="412955" cy="340196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41A6932-EC97-40C1-AE00-A70F00764CB7}"/>
              </a:ext>
            </a:extLst>
          </p:cNvPr>
          <p:cNvCxnSpPr/>
          <p:nvPr/>
        </p:nvCxnSpPr>
        <p:spPr>
          <a:xfrm>
            <a:off x="1292942" y="1740310"/>
            <a:ext cx="0" cy="387391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5F2CFD1B-3CA9-4F89-A44A-E76F743E5690}"/>
              </a:ext>
            </a:extLst>
          </p:cNvPr>
          <p:cNvSpPr/>
          <p:nvPr/>
        </p:nvSpPr>
        <p:spPr>
          <a:xfrm>
            <a:off x="5397740" y="3336960"/>
            <a:ext cx="368880" cy="3688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697EF702-65E2-4A07-B310-A2EA31F718EE}"/>
              </a:ext>
            </a:extLst>
          </p:cNvPr>
          <p:cNvSpPr/>
          <p:nvPr/>
        </p:nvSpPr>
        <p:spPr>
          <a:xfrm>
            <a:off x="794248" y="5652337"/>
            <a:ext cx="997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Sensor</a:t>
            </a:r>
            <a:endParaRPr lang="en-US" sz="2000" b="1" dirty="0">
              <a:latin typeface="+mj-lt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47180E13-28C0-4AD5-B119-3EB90136207A}"/>
              </a:ext>
            </a:extLst>
          </p:cNvPr>
          <p:cNvSpPr/>
          <p:nvPr/>
        </p:nvSpPr>
        <p:spPr>
          <a:xfrm>
            <a:off x="2918437" y="5649798"/>
            <a:ext cx="7409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Lens</a:t>
            </a:r>
            <a:endParaRPr lang="en-US" sz="2000" b="1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A80AA7-5325-40D5-A606-2DE097FBD65D}"/>
              </a:ext>
            </a:extLst>
          </p:cNvPr>
          <p:cNvSpPr/>
          <p:nvPr/>
        </p:nvSpPr>
        <p:spPr>
          <a:xfrm>
            <a:off x="5082581" y="5648479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World Point</a:t>
            </a:r>
            <a:endParaRPr lang="en-US" sz="2000" b="1" dirty="0">
              <a:latin typeface="+mj-lt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02940EB-22FB-4B5F-8113-03758690D67A}"/>
              </a:ext>
            </a:extLst>
          </p:cNvPr>
          <p:cNvSpPr/>
          <p:nvPr/>
        </p:nvSpPr>
        <p:spPr>
          <a:xfrm>
            <a:off x="6009738" y="3705840"/>
            <a:ext cx="255638" cy="2556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D3EB3D3-9635-423D-BBE3-0C4D5C2FCAFC}"/>
              </a:ext>
            </a:extLst>
          </p:cNvPr>
          <p:cNvSpPr/>
          <p:nvPr/>
        </p:nvSpPr>
        <p:spPr>
          <a:xfrm>
            <a:off x="3347601" y="2748043"/>
            <a:ext cx="255638" cy="2556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29708A4-D818-43BF-8A1D-C82B920A82DA}"/>
              </a:ext>
            </a:extLst>
          </p:cNvPr>
          <p:cNvGrpSpPr/>
          <p:nvPr/>
        </p:nvGrpSpPr>
        <p:grpSpPr>
          <a:xfrm>
            <a:off x="1327150" y="2875862"/>
            <a:ext cx="4810407" cy="957797"/>
            <a:chOff x="1327150" y="2875862"/>
            <a:chExt cx="4810407" cy="957797"/>
          </a:xfrm>
        </p:grpSpPr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95F9B5E8-4C9C-4D43-AB48-6D86E60077F6}"/>
                </a:ext>
              </a:extLst>
            </p:cNvPr>
            <p:cNvCxnSpPr/>
            <p:nvPr/>
          </p:nvCxnSpPr>
          <p:spPr>
            <a:xfrm flipH="1" flipV="1">
              <a:off x="3475420" y="2875862"/>
              <a:ext cx="2662137" cy="957797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59129F83-B530-4E40-AF87-76ACEFEE1C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1103" y="2875862"/>
              <a:ext cx="364318" cy="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797A2383-8A10-476E-9B73-DF808B1885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7150" y="2875862"/>
              <a:ext cx="1773594" cy="308566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A068866-0CE5-45B6-A9E1-7569385D0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8152" y="2181574"/>
            <a:ext cx="4386469" cy="361880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Select kernel parameters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Depth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Eccentricity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Motion</a:t>
            </a:r>
          </a:p>
          <a:p>
            <a:pPr marL="342900" indent="-342900">
              <a:buAutoNum type="arabicPeriod"/>
            </a:pPr>
            <a:r>
              <a:rPr lang="en-US" sz="2000" dirty="0"/>
              <a:t>Sample integrand: Light tracing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Lens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C2860FE3-E006-4AFB-8D47-32797F33B39A}"/>
              </a:ext>
            </a:extLst>
          </p:cNvPr>
          <p:cNvGrpSpPr/>
          <p:nvPr/>
        </p:nvGrpSpPr>
        <p:grpSpPr>
          <a:xfrm>
            <a:off x="1281604" y="2934817"/>
            <a:ext cx="4579587" cy="657781"/>
            <a:chOff x="1281604" y="2934817"/>
            <a:chExt cx="4579587" cy="657781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B56C3228-E54C-4C0A-BBF6-F312DEC37F92}"/>
                </a:ext>
              </a:extLst>
            </p:cNvPr>
            <p:cNvSpPr/>
            <p:nvPr/>
          </p:nvSpPr>
          <p:spPr>
            <a:xfrm>
              <a:off x="5605553" y="2934817"/>
              <a:ext cx="255638" cy="255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002AF13C-84CF-4D34-B4E3-983DD8FDEE94}"/>
                </a:ext>
              </a:extLst>
            </p:cNvPr>
            <p:cNvSpPr/>
            <p:nvPr/>
          </p:nvSpPr>
          <p:spPr>
            <a:xfrm>
              <a:off x="3367550" y="3336960"/>
              <a:ext cx="255638" cy="255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C1B94786-9ECB-40F1-A442-783C9DC9E8DA}"/>
                </a:ext>
              </a:extLst>
            </p:cNvPr>
            <p:cNvCxnSpPr/>
            <p:nvPr/>
          </p:nvCxnSpPr>
          <p:spPr>
            <a:xfrm flipH="1">
              <a:off x="3495368" y="3062636"/>
              <a:ext cx="2238004" cy="402143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830C4F33-C93E-4431-AAC4-FC105A4FA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413" y="3464779"/>
              <a:ext cx="412955" cy="35659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A9DD8285-6672-4F0B-ADDB-E1742E24EA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81604" y="3499504"/>
              <a:ext cx="1819140" cy="93094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1F7C2DCC-2F57-4A74-BA21-53BBBBA93C6B}"/>
              </a:ext>
            </a:extLst>
          </p:cNvPr>
          <p:cNvGrpSpPr/>
          <p:nvPr/>
        </p:nvGrpSpPr>
        <p:grpSpPr>
          <a:xfrm>
            <a:off x="1327150" y="3411982"/>
            <a:ext cx="4863025" cy="1654336"/>
            <a:chOff x="1327150" y="3411982"/>
            <a:chExt cx="4863025" cy="1654336"/>
          </a:xfrm>
        </p:grpSpPr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0EC0A2A1-688B-462B-A55D-41F91A705DDF}"/>
                </a:ext>
              </a:extLst>
            </p:cNvPr>
            <p:cNvSpPr/>
            <p:nvPr/>
          </p:nvSpPr>
          <p:spPr>
            <a:xfrm>
              <a:off x="5934537" y="3411982"/>
              <a:ext cx="255638" cy="255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DCC490AE-F7FC-44D8-8934-AD2B0553C957}"/>
                </a:ext>
              </a:extLst>
            </p:cNvPr>
            <p:cNvSpPr/>
            <p:nvPr/>
          </p:nvSpPr>
          <p:spPr>
            <a:xfrm>
              <a:off x="3303640" y="4810680"/>
              <a:ext cx="255638" cy="2556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A21CBADE-FC8F-4FB8-A69F-7AE487006F0B}"/>
                </a:ext>
              </a:extLst>
            </p:cNvPr>
            <p:cNvCxnSpPr/>
            <p:nvPr/>
          </p:nvCxnSpPr>
          <p:spPr>
            <a:xfrm flipH="1">
              <a:off x="3431459" y="3539801"/>
              <a:ext cx="2630897" cy="139869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E867C9DF-CDD7-4E5E-AB4F-A8B203BD8A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5156" y="4938500"/>
              <a:ext cx="276303" cy="18072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C4BA4AA4-9E50-425E-B526-401D632E827E}"/>
                </a:ext>
              </a:extLst>
            </p:cNvPr>
            <p:cNvCxnSpPr>
              <a:cxnSpLocks/>
            </p:cNvCxnSpPr>
            <p:nvPr/>
          </p:nvCxnSpPr>
          <p:spPr>
            <a:xfrm>
              <a:off x="1327150" y="4492794"/>
              <a:ext cx="1832769" cy="466160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43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45333" decel="54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6 L -0.08971 0.00069 L 0.10091 0.00115 C 0.05729 0.00023 0.01446 0.00092 -0.02877 4.07407E-6 " pathEditMode="relative" rAng="0" ptsTypes="AA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 4.07407E-6 L -0.03047 -0.25 L -0.02734 0.29074 L -0.02942 -0.12315 " pathEditMode="relative" ptsTypes="AAAA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9" grpId="0" animBg="1"/>
      <p:bldP spid="20" grpId="0" animBg="1"/>
      <p:bldP spid="3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>
            <a:extLst>
              <a:ext uri="{FF2B5EF4-FFF2-40B4-BE49-F238E27FC236}">
                <a16:creationId xmlns:a16="http://schemas.microsoft.com/office/drawing/2014/main" id="{7A906517-0714-4601-BFF7-2D8F0EEE51A3}"/>
              </a:ext>
            </a:extLst>
          </p:cNvPr>
          <p:cNvSpPr/>
          <p:nvPr/>
        </p:nvSpPr>
        <p:spPr>
          <a:xfrm>
            <a:off x="4929611" y="4822946"/>
            <a:ext cx="2549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2.</a:t>
            </a:r>
            <a:r>
              <a:rPr lang="en-US" sz="2000" dirty="0">
                <a:latin typeface="+mj-lt"/>
              </a:rPr>
              <a:t> Kernel Generation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Pre-computation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21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B0F9DC-0B48-493A-8CDD-2F12BE26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547" y="2138834"/>
            <a:ext cx="2479603" cy="247028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FB800D32-5DAA-4FE0-9C4A-AAC5EEA444AE}"/>
              </a:ext>
            </a:extLst>
          </p:cNvPr>
          <p:cNvSpPr/>
          <p:nvPr/>
        </p:nvSpPr>
        <p:spPr>
          <a:xfrm>
            <a:off x="1483440" y="4737843"/>
            <a:ext cx="2505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1.</a:t>
            </a:r>
            <a:r>
              <a:rPr lang="en-US" sz="2000" dirty="0">
                <a:latin typeface="+mj-lt"/>
              </a:rPr>
              <a:t> Parametrization &amp;</a:t>
            </a:r>
          </a:p>
          <a:p>
            <a:pPr algn="ctr"/>
            <a:r>
              <a:rPr lang="en-US" sz="2000" dirty="0">
                <a:latin typeface="+mj-lt"/>
              </a:rPr>
              <a:t>Sampling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A44B4CCD-74E6-417E-97FC-AFBEC3C288B0}"/>
              </a:ext>
            </a:extLst>
          </p:cNvPr>
          <p:cNvSpPr/>
          <p:nvPr/>
        </p:nvSpPr>
        <p:spPr>
          <a:xfrm>
            <a:off x="8619283" y="4841930"/>
            <a:ext cx="2008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3.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Sparsification</a:t>
            </a:r>
            <a:endParaRPr lang="en-US" sz="2000" dirty="0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CAFA60-4517-4DD9-8A4A-F26A1E01D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9086" y="2201152"/>
            <a:ext cx="2414469" cy="24144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B1D65B4-F0A1-44B4-89BA-F9A1F2AA3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6491" y="2201152"/>
            <a:ext cx="2414469" cy="2414469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1D21C55-9F00-47D3-8ECF-E4AD863516C7}"/>
              </a:ext>
            </a:extLst>
          </p:cNvPr>
          <p:cNvSpPr/>
          <p:nvPr/>
        </p:nvSpPr>
        <p:spPr>
          <a:xfrm>
            <a:off x="4643439" y="1452223"/>
            <a:ext cx="3105149" cy="39935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8629625-786A-4658-898C-5702F21C5BD0}"/>
              </a:ext>
            </a:extLst>
          </p:cNvPr>
          <p:cNvSpPr/>
          <p:nvPr/>
        </p:nvSpPr>
        <p:spPr>
          <a:xfrm>
            <a:off x="766763" y="1604623"/>
            <a:ext cx="3491351" cy="40056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186EF65-0665-4468-B8A2-286B893360DE}"/>
              </a:ext>
            </a:extLst>
          </p:cNvPr>
          <p:cNvSpPr/>
          <p:nvPr/>
        </p:nvSpPr>
        <p:spPr>
          <a:xfrm>
            <a:off x="8067628" y="1447244"/>
            <a:ext cx="3491351" cy="420108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05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29B4199C-BE30-4A1C-9773-6F6C468CDC60}"/>
              </a:ext>
            </a:extLst>
          </p:cNvPr>
          <p:cNvSpPr/>
          <p:nvPr/>
        </p:nvSpPr>
        <p:spPr>
          <a:xfrm>
            <a:off x="8340512" y="3081343"/>
            <a:ext cx="542925" cy="4726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3E9A224-529D-484C-A75E-FC5333128AF2}"/>
              </a:ext>
            </a:extLst>
          </p:cNvPr>
          <p:cNvSpPr/>
          <p:nvPr/>
        </p:nvSpPr>
        <p:spPr>
          <a:xfrm>
            <a:off x="7862853" y="3083974"/>
            <a:ext cx="343238" cy="472683"/>
          </a:xfrm>
          <a:prstGeom prst="rect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838508C-80FD-455A-817E-876D184F080A}"/>
              </a:ext>
            </a:extLst>
          </p:cNvPr>
          <p:cNvGrpSpPr/>
          <p:nvPr/>
        </p:nvGrpSpPr>
        <p:grpSpPr>
          <a:xfrm>
            <a:off x="9080200" y="4841055"/>
            <a:ext cx="2516586" cy="400110"/>
            <a:chOff x="7484752" y="4469573"/>
            <a:chExt cx="2516586" cy="40011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6B3154E-ECDF-46E3-A31B-4FF493B46A0B}"/>
                </a:ext>
              </a:extLst>
            </p:cNvPr>
            <p:cNvSpPr/>
            <p:nvPr/>
          </p:nvSpPr>
          <p:spPr>
            <a:xfrm>
              <a:off x="7495243" y="4521307"/>
              <a:ext cx="312182" cy="34837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98DE90AB-7EE9-4764-A6C9-D81EB043811A}"/>
                    </a:ext>
                  </a:extLst>
                </p:cNvPr>
                <p:cNvSpPr/>
                <p:nvPr/>
              </p:nvSpPr>
              <p:spPr>
                <a:xfrm>
                  <a:off x="7484752" y="4469573"/>
                  <a:ext cx="251658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000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de-DE" sz="2000" dirty="0"/>
                    <a:t>  </a:t>
                  </a:r>
                  <a:r>
                    <a:rPr lang="de-DE" dirty="0"/>
                    <a:t>:   </a:t>
                  </a:r>
                  <a:r>
                    <a:rPr lang="de-DE" dirty="0" err="1"/>
                    <a:t>Number</a:t>
                  </a:r>
                  <a:r>
                    <a:rPr lang="de-DE" dirty="0"/>
                    <a:t> </a:t>
                  </a:r>
                  <a:r>
                    <a:rPr lang="de-DE" dirty="0" err="1"/>
                    <a:t>of</a:t>
                  </a:r>
                  <a:r>
                    <a:rPr lang="de-DE" dirty="0"/>
                    <a:t> Points</a:t>
                  </a:r>
                </a:p>
              </p:txBody>
            </p:sp>
          </mc:Choice>
          <mc:Fallback xmlns=""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98DE90AB-7EE9-4764-A6C9-D81EB04381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4752" y="4469573"/>
                  <a:ext cx="2516586" cy="400110"/>
                </a:xfrm>
                <a:prstGeom prst="rect">
                  <a:avLst/>
                </a:prstGeom>
                <a:blipFill>
                  <a:blip r:embed="rId2"/>
                  <a:stretch>
                    <a:fillRect r="-1695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hteck 20">
            <a:extLst>
              <a:ext uri="{FF2B5EF4-FFF2-40B4-BE49-F238E27FC236}">
                <a16:creationId xmlns:a16="http://schemas.microsoft.com/office/drawing/2014/main" id="{2D3F4534-2D54-4892-B4B0-EC1B84018AF3}"/>
              </a:ext>
            </a:extLst>
          </p:cNvPr>
          <p:cNvSpPr/>
          <p:nvPr/>
        </p:nvSpPr>
        <p:spPr>
          <a:xfrm>
            <a:off x="6587804" y="2705938"/>
            <a:ext cx="208944" cy="2538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 err="1"/>
              <a:t>sparsification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2761" y="6351088"/>
            <a:ext cx="2743200" cy="365125"/>
          </a:xfrm>
        </p:spPr>
        <p:txBody>
          <a:bodyPr/>
          <a:lstStyle/>
          <a:p>
            <a:fld id="{E29B65BC-2EC6-6640-9118-3890223F93F3}" type="slidenum">
              <a:rPr lang="en-US" smtClean="0"/>
              <a:t>22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0AC620-9EB3-415C-9923-47E3B221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39" y="2005013"/>
            <a:ext cx="10858376" cy="502213"/>
          </a:xfrm>
        </p:spPr>
        <p:txBody>
          <a:bodyPr>
            <a:normAutofit/>
          </a:bodyPr>
          <a:lstStyle/>
          <a:p>
            <a:r>
              <a:rPr lang="en-US" sz="2000" b="1" dirty="0"/>
              <a:t>Objective</a:t>
            </a:r>
            <a:r>
              <a:rPr lang="en-US" sz="2000" dirty="0"/>
              <a:t>: Find a sparse set of points that yields the desired kernel after integration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6F5EE1-FDBE-4951-828B-87B78FD5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99" y="4575343"/>
            <a:ext cx="1400044" cy="13856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8AE190A-0186-48AA-BE04-660811E50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699" y="2606456"/>
            <a:ext cx="1400044" cy="1385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342EAEA-3CB0-44F9-A732-F37C34BBF518}"/>
                  </a:ext>
                </a:extLst>
              </p:cNvPr>
              <p:cNvSpPr/>
              <p:nvPr/>
            </p:nvSpPr>
            <p:spPr>
              <a:xfrm>
                <a:off x="2036246" y="3943675"/>
                <a:ext cx="508851" cy="7382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342EAEA-3CB0-44F9-A732-F37C34BBF5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246" y="3943675"/>
                <a:ext cx="508851" cy="7382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410FC61-7045-4751-9748-BEB7FB8BA681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1928721" y="3992067"/>
            <a:ext cx="0" cy="583276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AACC4A6-6EB6-4796-AE77-4B1A6B314C7A}"/>
              </a:ext>
            </a:extLst>
          </p:cNvPr>
          <p:cNvGrpSpPr/>
          <p:nvPr/>
        </p:nvGrpSpPr>
        <p:grpSpPr>
          <a:xfrm>
            <a:off x="9090691" y="5313488"/>
            <a:ext cx="2331087" cy="400110"/>
            <a:chOff x="7495243" y="4984871"/>
            <a:chExt cx="2331087" cy="400110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607B20E-5CAC-433D-A50E-EFBF002EB184}"/>
                </a:ext>
              </a:extLst>
            </p:cNvPr>
            <p:cNvSpPr/>
            <p:nvPr/>
          </p:nvSpPr>
          <p:spPr>
            <a:xfrm>
              <a:off x="7507529" y="5023611"/>
              <a:ext cx="312182" cy="348376"/>
            </a:xfrm>
            <a:prstGeom prst="rect">
              <a:avLst/>
            </a:prstGeom>
            <a:solidFill>
              <a:schemeClr val="accent6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3C2F70F-92B5-41A0-8A39-02C3517BDEBA}"/>
                    </a:ext>
                  </a:extLst>
                </p:cNvPr>
                <p:cNvSpPr/>
                <p:nvPr/>
              </p:nvSpPr>
              <p:spPr>
                <a:xfrm>
                  <a:off x="7495243" y="4984871"/>
                  <a:ext cx="233108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000" b="1" i="1">
                          <a:latin typeface="Cambria Math" panose="02040503050406030204" pitchFamily="18" charset="0"/>
                        </a:rPr>
                        <m:t>𝒑</m:t>
                      </m:r>
                    </m:oMath>
                  </a14:m>
                  <a:r>
                    <a:rPr lang="de-DE" sz="2000" dirty="0"/>
                    <a:t>  </a:t>
                  </a:r>
                  <a:r>
                    <a:rPr lang="de-DE" dirty="0"/>
                    <a:t>:   Point </a:t>
                  </a:r>
                  <a:r>
                    <a:rPr lang="de-DE" dirty="0" err="1"/>
                    <a:t>Positions</a:t>
                  </a:r>
                  <a:endParaRPr lang="de-DE" dirty="0"/>
                </a:p>
              </p:txBody>
            </p:sp>
          </mc:Choice>
          <mc:Fallback xmlns=""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3C2F70F-92B5-41A0-8A39-02C3517BDE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5243" y="4984871"/>
                  <a:ext cx="2331087" cy="400110"/>
                </a:xfrm>
                <a:prstGeom prst="rect">
                  <a:avLst/>
                </a:prstGeom>
                <a:blipFill>
                  <a:blip r:embed="rId6"/>
                  <a:stretch>
                    <a:fillRect t="-1515" b="-227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3DC8D6D-C815-4FB3-9BB2-07337AA52041}"/>
              </a:ext>
            </a:extLst>
          </p:cNvPr>
          <p:cNvGrpSpPr/>
          <p:nvPr/>
        </p:nvGrpSpPr>
        <p:grpSpPr>
          <a:xfrm>
            <a:off x="9053900" y="5785922"/>
            <a:ext cx="2071914" cy="407740"/>
            <a:chOff x="7406061" y="5500169"/>
            <a:chExt cx="2071914" cy="40774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C36ACC9-9AA0-42D7-99E8-B68C4178B039}"/>
                </a:ext>
              </a:extLst>
            </p:cNvPr>
            <p:cNvSpPr/>
            <p:nvPr/>
          </p:nvSpPr>
          <p:spPr>
            <a:xfrm>
              <a:off x="7448548" y="5525915"/>
              <a:ext cx="371163" cy="3483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DB5B7831-6CEA-4F91-BE39-CA50200F4C5E}"/>
                    </a:ext>
                  </a:extLst>
                </p:cNvPr>
                <p:cNvSpPr/>
                <p:nvPr/>
              </p:nvSpPr>
              <p:spPr>
                <a:xfrm>
                  <a:off x="7406061" y="5500169"/>
                  <a:ext cx="2071914" cy="4077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de-D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</m:t>
                      </m:r>
                      <m:acc>
                        <m:accPr>
                          <m:chr m:val="̅"/>
                          <m:ctrlP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e>
                      </m:acc>
                    </m:oMath>
                  </a14:m>
                  <a:r>
                    <a:rPr lang="de-DE" sz="1000" dirty="0"/>
                    <a:t> </a:t>
                  </a:r>
                  <a:r>
                    <a:rPr lang="de-DE" dirty="0"/>
                    <a:t>:   Point Values</a:t>
                  </a:r>
                </a:p>
              </p:txBody>
            </p:sp>
          </mc:Choice>
          <mc:Fallback xmlns="">
            <p:sp>
              <p:nvSpPr>
                <p:cNvPr id="19" name="Rechteck 18">
                  <a:extLst>
                    <a:ext uri="{FF2B5EF4-FFF2-40B4-BE49-F238E27FC236}">
                      <a16:creationId xmlns:a16="http://schemas.microsoft.com/office/drawing/2014/main" id="{DB5B7831-6CEA-4F91-BE39-CA50200F4C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6061" y="5500169"/>
                  <a:ext cx="2071914" cy="407740"/>
                </a:xfrm>
                <a:prstGeom prst="rect">
                  <a:avLst/>
                </a:prstGeom>
                <a:blipFill>
                  <a:blip r:embed="rId7"/>
                  <a:stretch>
                    <a:fillRect r="-1765" b="-2238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A46F3A9-C5F4-491F-93E2-BBD3CFD607C6}"/>
                  </a:ext>
                </a:extLst>
              </p:cNvPr>
              <p:cNvSpPr txBox="1"/>
              <p:nvPr/>
            </p:nvSpPr>
            <p:spPr>
              <a:xfrm>
                <a:off x="2986813" y="2627563"/>
                <a:ext cx="7881208" cy="1465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limLoc m:val="undOvr"/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8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limLoc m:val="undOvr"/>
                                      <m:ctrlPr>
                                        <a:rPr lang="de-DE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l-GR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Ω</m:t>
                                      </m:r>
                                    </m:sub>
                                    <m:sup/>
                                    <m:e>
                                      <m:nary>
                                        <m:naryPr>
                                          <m:chr m:val="∑"/>
                                          <m:ctrlP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23"/>
                                            </m:rP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sub>
                                        <m:sup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p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800">
                                              <a:latin typeface="Cambria Math" panose="02040503050406030204" pitchFamily="18" charset="0"/>
                                            </a:rPr>
                                            <m:t>splat</m:t>
                                          </m:r>
                                          <m:r>
                                            <a:rPr lang="de-DE" sz="2800" b="1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𝒑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8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800" b="1" i="1">
                                              <a:latin typeface="Cambria Math" panose="02040503050406030204" pitchFamily="18" charset="0"/>
                                            </a:rPr>
                                            <m:t>,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sz="28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800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𝜟</m:t>
                                              </m:r>
                                              <m:acc>
                                                <m:accPr>
                                                  <m:chr m:val="̅"/>
                                                  <m:ctrlPr>
                                                    <a:rPr lang="de-DE" sz="28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de-DE" sz="2800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𝒇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de-DE" sz="2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de-DE" sz="2800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ⅆ</m:t>
                                          </m:r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nary>
                                    </m:e>
                                  </m:nary>
                                </m:e>
                              </m:d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de-DE" dirty="0" err="1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A46F3A9-C5F4-491F-93E2-BBD3CFD60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6813" y="2627563"/>
                <a:ext cx="7881208" cy="14657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84A7B19A-7392-4B51-9C8D-06862756E6C6}"/>
              </a:ext>
            </a:extLst>
          </p:cNvPr>
          <p:cNvGrpSpPr/>
          <p:nvPr/>
        </p:nvGrpSpPr>
        <p:grpSpPr>
          <a:xfrm>
            <a:off x="6000753" y="4091034"/>
            <a:ext cx="3504900" cy="631252"/>
            <a:chOff x="5962650" y="4091034"/>
            <a:chExt cx="3504900" cy="631252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1EDABDBD-7B0D-4C85-BDA7-718B86ACE8EE}"/>
                </a:ext>
              </a:extLst>
            </p:cNvPr>
            <p:cNvSpPr/>
            <p:nvPr/>
          </p:nvSpPr>
          <p:spPr>
            <a:xfrm>
              <a:off x="6913123" y="4383732"/>
              <a:ext cx="15968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600" dirty="0"/>
                <a:t>Reconstruction</a:t>
              </a:r>
              <a:endParaRPr lang="de-DE" sz="1400" dirty="0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89D3D9A-70BB-4CC2-8BE5-8540E3145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62650" y="4091034"/>
              <a:ext cx="3504900" cy="255021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8F37A62-33BD-48A5-A386-92789967ADFD}"/>
              </a:ext>
            </a:extLst>
          </p:cNvPr>
          <p:cNvGrpSpPr/>
          <p:nvPr/>
        </p:nvGrpSpPr>
        <p:grpSpPr>
          <a:xfrm>
            <a:off x="4882255" y="4095695"/>
            <a:ext cx="776175" cy="617127"/>
            <a:chOff x="4882255" y="4095695"/>
            <a:chExt cx="776175" cy="617127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F0E6FDCB-6694-4BBF-A234-762E4B172F33}"/>
                </a:ext>
              </a:extLst>
            </p:cNvPr>
            <p:cNvSpPr/>
            <p:nvPr/>
          </p:nvSpPr>
          <p:spPr>
            <a:xfrm>
              <a:off x="4882255" y="4374268"/>
              <a:ext cx="77617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600" dirty="0"/>
                <a:t>Kernel</a:t>
              </a:r>
              <a:endParaRPr lang="de-DE" sz="1400" dirty="0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2C4CDB6A-8BE7-4488-B41A-42FB02F28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00600" y="4095695"/>
              <a:ext cx="737926" cy="248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255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1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 err="1"/>
              <a:t>sparsification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23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30DA6C-232A-486B-AB8F-3EEA975C0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44" y="2799399"/>
            <a:ext cx="1840231" cy="184023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1782DB-9F1D-427F-9C5F-54D2ADE1A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339" y="2799398"/>
            <a:ext cx="1840231" cy="18402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BAE8ED-E10B-47E7-9373-3C738EDC5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63" y="2799399"/>
            <a:ext cx="1835572" cy="18402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BEC1D9C-0D9B-418E-9F82-D9FD60663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859" y="2799399"/>
            <a:ext cx="1835572" cy="18402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9DF0834-DEAB-4310-9D80-4A575378A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126" y="2799397"/>
            <a:ext cx="1840231" cy="1840231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11A70E30-01FA-4759-A738-20EDBD08262C}"/>
              </a:ext>
            </a:extLst>
          </p:cNvPr>
          <p:cNvSpPr/>
          <p:nvPr/>
        </p:nvSpPr>
        <p:spPr>
          <a:xfrm>
            <a:off x="1560741" y="4855695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/>
              <a:t>Kernel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BE9EF45-B772-4643-8604-9CCC37F8858B}"/>
              </a:ext>
            </a:extLst>
          </p:cNvPr>
          <p:cNvSpPr/>
          <p:nvPr/>
        </p:nvSpPr>
        <p:spPr>
          <a:xfrm>
            <a:off x="3348497" y="4706216"/>
            <a:ext cx="1537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 err="1"/>
              <a:t>Laplacian</a:t>
            </a:r>
            <a:endParaRPr lang="de-DE" sz="2000" dirty="0"/>
          </a:p>
          <a:p>
            <a:pPr algn="ctr"/>
            <a:r>
              <a:rPr lang="de-DE" sz="2000" dirty="0"/>
              <a:t>Image Filter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623B08F-1331-45BE-82F3-C449DB3DE093}"/>
              </a:ext>
            </a:extLst>
          </p:cNvPr>
          <p:cNvSpPr/>
          <p:nvPr/>
        </p:nvSpPr>
        <p:spPr>
          <a:xfrm>
            <a:off x="5594529" y="4706215"/>
            <a:ext cx="1241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Dart</a:t>
            </a:r>
          </a:p>
          <a:p>
            <a:pPr algn="ctr"/>
            <a:r>
              <a:rPr lang="de-DE" sz="2000" dirty="0" err="1"/>
              <a:t>Throwing</a:t>
            </a:r>
            <a:endParaRPr lang="de-DE" sz="20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E04C0FF-BCBD-43C4-AD60-60C0E5837A4C}"/>
              </a:ext>
            </a:extLst>
          </p:cNvPr>
          <p:cNvSpPr/>
          <p:nvPr/>
        </p:nvSpPr>
        <p:spPr>
          <a:xfrm>
            <a:off x="7540363" y="4706216"/>
            <a:ext cx="1398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/>
              <a:t>Lloyd</a:t>
            </a:r>
          </a:p>
          <a:p>
            <a:pPr algn="ctr"/>
            <a:r>
              <a:rPr lang="de-DE" sz="2000" dirty="0"/>
              <a:t>Relaxation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10DDB86-7BFF-44FC-9E2F-1E6F64C386E5}"/>
              </a:ext>
            </a:extLst>
          </p:cNvPr>
          <p:cNvSpPr/>
          <p:nvPr/>
        </p:nvSpPr>
        <p:spPr>
          <a:xfrm>
            <a:off x="9738439" y="4706214"/>
            <a:ext cx="1327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000" dirty="0" err="1"/>
              <a:t>Simulated</a:t>
            </a:r>
            <a:endParaRPr lang="de-DE" sz="2000" dirty="0"/>
          </a:p>
          <a:p>
            <a:pPr algn="ctr"/>
            <a:r>
              <a:rPr lang="de-DE" sz="2000" dirty="0"/>
              <a:t>Annealing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4649F5BF-7BE8-4FD2-8735-11AFA9689E60}"/>
              </a:ext>
            </a:extLst>
          </p:cNvPr>
          <p:cNvSpPr/>
          <p:nvPr/>
        </p:nvSpPr>
        <p:spPr>
          <a:xfrm>
            <a:off x="5344320" y="1833932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 err="1"/>
              <a:t>Determines</a:t>
            </a:r>
            <a:r>
              <a:rPr lang="de-DE" sz="1600" dirty="0"/>
              <a:t> </a:t>
            </a:r>
          </a:p>
          <a:p>
            <a:pPr algn="ctr"/>
            <a:r>
              <a:rPr lang="de-DE" sz="1600" dirty="0" err="1"/>
              <a:t>Number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Points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E7F1D1E-8EBC-4653-BD63-493D76A4A267}"/>
              </a:ext>
            </a:extLst>
          </p:cNvPr>
          <p:cNvSpPr/>
          <p:nvPr/>
        </p:nvSpPr>
        <p:spPr>
          <a:xfrm>
            <a:off x="8032991" y="1821410"/>
            <a:ext cx="2605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 err="1"/>
              <a:t>Determines</a:t>
            </a:r>
            <a:endParaRPr lang="de-DE" sz="1600" dirty="0"/>
          </a:p>
          <a:p>
            <a:pPr algn="ctr"/>
            <a:r>
              <a:rPr lang="de-DE" sz="1600" dirty="0"/>
              <a:t>Point </a:t>
            </a:r>
            <a:r>
              <a:rPr lang="de-DE" sz="1600" dirty="0" err="1"/>
              <a:t>Positions</a:t>
            </a:r>
            <a:r>
              <a:rPr lang="de-DE" sz="1600" dirty="0"/>
              <a:t> and Values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033B3FF5-2AC4-40E0-8DCD-3B7539F04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V="1">
            <a:off x="5295900" y="2440299"/>
            <a:ext cx="1864983" cy="17459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CEEB6DE-1BDA-46E0-B33E-C54D5D3FAA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7390859" y="2435623"/>
            <a:ext cx="3931498" cy="18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Pre-computation Overview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24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9B0F9DC-0B48-493A-8CDD-2F12BE263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547" y="2138834"/>
            <a:ext cx="2479603" cy="2470280"/>
          </a:xfrm>
          <a:prstGeom prst="rect">
            <a:avLst/>
          </a:prstGeom>
        </p:spPr>
      </p:pic>
      <p:sp>
        <p:nvSpPr>
          <p:cNvPr id="8" name="Rectangle 16">
            <a:extLst>
              <a:ext uri="{FF2B5EF4-FFF2-40B4-BE49-F238E27FC236}">
                <a16:creationId xmlns:a16="http://schemas.microsoft.com/office/drawing/2014/main" id="{FB800D32-5DAA-4FE0-9C4A-AAC5EEA444AE}"/>
              </a:ext>
            </a:extLst>
          </p:cNvPr>
          <p:cNvSpPr/>
          <p:nvPr/>
        </p:nvSpPr>
        <p:spPr>
          <a:xfrm>
            <a:off x="1483440" y="4737843"/>
            <a:ext cx="2505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1.</a:t>
            </a:r>
            <a:r>
              <a:rPr lang="en-US" sz="2000" dirty="0">
                <a:latin typeface="+mj-lt"/>
              </a:rPr>
              <a:t> Parametrization &amp;</a:t>
            </a:r>
          </a:p>
          <a:p>
            <a:pPr algn="ctr"/>
            <a:r>
              <a:rPr lang="en-US" sz="2000" dirty="0">
                <a:latin typeface="+mj-lt"/>
              </a:rPr>
              <a:t>Sampling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A44B4CCD-74E6-417E-97FC-AFBEC3C288B0}"/>
              </a:ext>
            </a:extLst>
          </p:cNvPr>
          <p:cNvSpPr/>
          <p:nvPr/>
        </p:nvSpPr>
        <p:spPr>
          <a:xfrm>
            <a:off x="8619283" y="4841930"/>
            <a:ext cx="2008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3.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Sparsification</a:t>
            </a:r>
            <a:endParaRPr lang="en-US" sz="2000" dirty="0">
              <a:latin typeface="+mj-lt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CAFA60-4517-4DD9-8A4A-F26A1E01D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89086" y="2201152"/>
            <a:ext cx="2414469" cy="241446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B1D65B4-F0A1-44B4-89BA-F9A1F2AA36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16491" y="2201152"/>
            <a:ext cx="2414469" cy="2414469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DD90C235-2606-4EEC-A00E-5A20F130C6FE}"/>
              </a:ext>
            </a:extLst>
          </p:cNvPr>
          <p:cNvSpPr/>
          <p:nvPr/>
        </p:nvSpPr>
        <p:spPr>
          <a:xfrm>
            <a:off x="4929611" y="4822946"/>
            <a:ext cx="2549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2.</a:t>
            </a:r>
            <a:r>
              <a:rPr lang="en-US" sz="2000" dirty="0">
                <a:latin typeface="+mj-lt"/>
              </a:rPr>
              <a:t> Kernel Generation</a:t>
            </a:r>
          </a:p>
        </p:txBody>
      </p:sp>
    </p:spTree>
    <p:extLst>
      <p:ext uri="{BB962C8B-B14F-4D97-AF65-F5344CB8AC3E}">
        <p14:creationId xmlns:p14="http://schemas.microsoft.com/office/powerpoint/2010/main" val="1721543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55">
            <a:extLst>
              <a:ext uri="{FF2B5EF4-FFF2-40B4-BE49-F238E27FC236}">
                <a16:creationId xmlns:a16="http://schemas.microsoft.com/office/drawing/2014/main" id="{E41ED436-3A9C-49E8-AF60-4A04D9AB5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854062" y="3920380"/>
            <a:ext cx="1509096" cy="1509096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E761EFA5-472B-45FC-9E96-8DBADB1A97AA}"/>
              </a:ext>
            </a:extLst>
          </p:cNvPr>
          <p:cNvSpPr/>
          <p:nvPr/>
        </p:nvSpPr>
        <p:spPr>
          <a:xfrm>
            <a:off x="4126385" y="2041922"/>
            <a:ext cx="2429989" cy="13475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Pipeline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3EB67A9-483A-4AAF-ACC0-186796FD4C78}"/>
              </a:ext>
            </a:extLst>
          </p:cNvPr>
          <p:cNvCxnSpPr>
            <a:cxnSpLocks/>
          </p:cNvCxnSpPr>
          <p:nvPr/>
        </p:nvCxnSpPr>
        <p:spPr>
          <a:xfrm>
            <a:off x="3087331" y="3333763"/>
            <a:ext cx="0" cy="266661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5">
            <a:extLst>
              <a:ext uri="{FF2B5EF4-FFF2-40B4-BE49-F238E27FC236}">
                <a16:creationId xmlns:a16="http://schemas.microsoft.com/office/drawing/2014/main" id="{056E4B68-A6D6-4396-9CEF-3B5E2F7CDA41}"/>
              </a:ext>
            </a:extLst>
          </p:cNvPr>
          <p:cNvSpPr/>
          <p:nvPr/>
        </p:nvSpPr>
        <p:spPr>
          <a:xfrm>
            <a:off x="659443" y="5703752"/>
            <a:ext cx="1816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Pre-Computation</a:t>
            </a:r>
            <a:endParaRPr lang="en-US" b="1" dirty="0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57EC4045-9B7A-4AA6-A3EA-0E5D44226647}"/>
              </a:ext>
            </a:extLst>
          </p:cNvPr>
          <p:cNvSpPr/>
          <p:nvPr/>
        </p:nvSpPr>
        <p:spPr>
          <a:xfrm>
            <a:off x="4227013" y="5703752"/>
            <a:ext cx="1002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Runtime</a:t>
            </a:r>
            <a:endParaRPr lang="en-US" b="1" dirty="0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EEE288A3-28A0-44B5-88BC-F55F4CEB712E}"/>
              </a:ext>
            </a:extLst>
          </p:cNvPr>
          <p:cNvSpPr/>
          <p:nvPr/>
        </p:nvSpPr>
        <p:spPr>
          <a:xfrm>
            <a:off x="8005133" y="1792203"/>
            <a:ext cx="3323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Point Buffer (Positions &amp; Values)</a:t>
            </a:r>
            <a:endParaRPr lang="en-US" b="1" dirty="0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6654FF4-F968-4F11-96D6-6B42EBC6726B}"/>
              </a:ext>
            </a:extLst>
          </p:cNvPr>
          <p:cNvCxnSpPr>
            <a:cxnSpLocks/>
          </p:cNvCxnSpPr>
          <p:nvPr/>
        </p:nvCxnSpPr>
        <p:spPr>
          <a:xfrm flipV="1">
            <a:off x="1836910" y="2271715"/>
            <a:ext cx="1486393" cy="171462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9FD46E55-723A-4962-B52D-4A3D733B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978" y="3780817"/>
            <a:ext cx="1790146" cy="17882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F58F539-EDE8-4F50-A31D-6930925A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655" y="3780816"/>
            <a:ext cx="1790145" cy="178822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3F21EEE-3163-49E8-A374-D601D976DE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0839" y="2692371"/>
            <a:ext cx="1108208" cy="851799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D7BFCF16-8893-4FAC-9A83-303E4CF033CC}"/>
              </a:ext>
            </a:extLst>
          </p:cNvPr>
          <p:cNvSpPr/>
          <p:nvPr/>
        </p:nvSpPr>
        <p:spPr>
          <a:xfrm>
            <a:off x="4343401" y="2903934"/>
            <a:ext cx="235744" cy="1809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A8F74248-D911-4A78-8F2D-BB1AAB65A878}"/>
              </a:ext>
            </a:extLst>
          </p:cNvPr>
          <p:cNvSpPr/>
          <p:nvPr/>
        </p:nvSpPr>
        <p:spPr>
          <a:xfrm>
            <a:off x="4494766" y="2998275"/>
            <a:ext cx="70876" cy="7087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F3D74C0B-9200-4BA2-A667-7B3653C4E658}"/>
              </a:ext>
            </a:extLst>
          </p:cNvPr>
          <p:cNvSpPr/>
          <p:nvPr/>
        </p:nvSpPr>
        <p:spPr>
          <a:xfrm>
            <a:off x="3520692" y="3017520"/>
            <a:ext cx="624826" cy="1005840"/>
          </a:xfrm>
          <a:custGeom>
            <a:avLst/>
            <a:gdLst>
              <a:gd name="connsiteX0" fmla="*/ 232107 w 575007"/>
              <a:gd name="connsiteY0" fmla="*/ 830580 h 830580"/>
              <a:gd name="connsiteX1" fmla="*/ 56847 w 575007"/>
              <a:gd name="connsiteY1" fmla="*/ 434340 h 830580"/>
              <a:gd name="connsiteX2" fmla="*/ 41607 w 575007"/>
              <a:gd name="connsiteY2" fmla="*/ 350520 h 830580"/>
              <a:gd name="connsiteX3" fmla="*/ 575007 w 575007"/>
              <a:gd name="connsiteY3" fmla="*/ 0 h 830580"/>
              <a:gd name="connsiteX0" fmla="*/ 200371 w 543271"/>
              <a:gd name="connsiteY0" fmla="*/ 830580 h 830580"/>
              <a:gd name="connsiteX1" fmla="*/ 9871 w 543271"/>
              <a:gd name="connsiteY1" fmla="*/ 350520 h 830580"/>
              <a:gd name="connsiteX2" fmla="*/ 543271 w 543271"/>
              <a:gd name="connsiteY2" fmla="*/ 0 h 830580"/>
              <a:gd name="connsiteX0" fmla="*/ 191809 w 534709"/>
              <a:gd name="connsiteY0" fmla="*/ 830580 h 830580"/>
              <a:gd name="connsiteX1" fmla="*/ 1309 w 534709"/>
              <a:gd name="connsiteY1" fmla="*/ 350520 h 830580"/>
              <a:gd name="connsiteX2" fmla="*/ 534709 w 534709"/>
              <a:gd name="connsiteY2" fmla="*/ 0 h 830580"/>
              <a:gd name="connsiteX0" fmla="*/ 191809 w 534934"/>
              <a:gd name="connsiteY0" fmla="*/ 830580 h 830580"/>
              <a:gd name="connsiteX1" fmla="*/ 1309 w 534934"/>
              <a:gd name="connsiteY1" fmla="*/ 350520 h 830580"/>
              <a:gd name="connsiteX2" fmla="*/ 534709 w 534934"/>
              <a:gd name="connsiteY2" fmla="*/ 0 h 830580"/>
              <a:gd name="connsiteX0" fmla="*/ 191549 w 534674"/>
              <a:gd name="connsiteY0" fmla="*/ 830580 h 830580"/>
              <a:gd name="connsiteX1" fmla="*/ 1049 w 534674"/>
              <a:gd name="connsiteY1" fmla="*/ 350520 h 830580"/>
              <a:gd name="connsiteX2" fmla="*/ 534449 w 534674"/>
              <a:gd name="connsiteY2" fmla="*/ 0 h 830580"/>
              <a:gd name="connsiteX0" fmla="*/ 197973 w 518265"/>
              <a:gd name="connsiteY0" fmla="*/ 822960 h 822960"/>
              <a:gd name="connsiteX1" fmla="*/ 7473 w 518265"/>
              <a:gd name="connsiteY1" fmla="*/ 342900 h 822960"/>
              <a:gd name="connsiteX2" fmla="*/ 518013 w 518265"/>
              <a:gd name="connsiteY2" fmla="*/ 0 h 822960"/>
              <a:gd name="connsiteX0" fmla="*/ 206155 w 526464"/>
              <a:gd name="connsiteY0" fmla="*/ 822960 h 822960"/>
              <a:gd name="connsiteX1" fmla="*/ 15655 w 526464"/>
              <a:gd name="connsiteY1" fmla="*/ 342900 h 822960"/>
              <a:gd name="connsiteX2" fmla="*/ 526195 w 526464"/>
              <a:gd name="connsiteY2" fmla="*/ 0 h 822960"/>
              <a:gd name="connsiteX0" fmla="*/ 60267 w 380726"/>
              <a:gd name="connsiteY0" fmla="*/ 822960 h 822960"/>
              <a:gd name="connsiteX1" fmla="*/ 29787 w 380726"/>
              <a:gd name="connsiteY1" fmla="*/ 327660 h 822960"/>
              <a:gd name="connsiteX2" fmla="*/ 380307 w 380726"/>
              <a:gd name="connsiteY2" fmla="*/ 0 h 822960"/>
              <a:gd name="connsiteX0" fmla="*/ 41368 w 361770"/>
              <a:gd name="connsiteY0" fmla="*/ 822960 h 822960"/>
              <a:gd name="connsiteX1" fmla="*/ 10888 w 361770"/>
              <a:gd name="connsiteY1" fmla="*/ 327660 h 822960"/>
              <a:gd name="connsiteX2" fmla="*/ 361408 w 361770"/>
              <a:gd name="connsiteY2" fmla="*/ 0 h 822960"/>
              <a:gd name="connsiteX0" fmla="*/ 50615 w 371043"/>
              <a:gd name="connsiteY0" fmla="*/ 822960 h 822960"/>
              <a:gd name="connsiteX1" fmla="*/ 20135 w 371043"/>
              <a:gd name="connsiteY1" fmla="*/ 327660 h 822960"/>
              <a:gd name="connsiteX2" fmla="*/ 370655 w 371043"/>
              <a:gd name="connsiteY2" fmla="*/ 0 h 822960"/>
              <a:gd name="connsiteX0" fmla="*/ 99692 w 359139"/>
              <a:gd name="connsiteY0" fmla="*/ 967740 h 967740"/>
              <a:gd name="connsiteX1" fmla="*/ 8252 w 359139"/>
              <a:gd name="connsiteY1" fmla="*/ 327660 h 967740"/>
              <a:gd name="connsiteX2" fmla="*/ 358772 w 359139"/>
              <a:gd name="connsiteY2" fmla="*/ 0 h 967740"/>
              <a:gd name="connsiteX0" fmla="*/ 240669 w 500004"/>
              <a:gd name="connsiteY0" fmla="*/ 967740 h 967740"/>
              <a:gd name="connsiteX1" fmla="*/ 4449 w 500004"/>
              <a:gd name="connsiteY1" fmla="*/ 411480 h 967740"/>
              <a:gd name="connsiteX2" fmla="*/ 499749 w 500004"/>
              <a:gd name="connsiteY2" fmla="*/ 0 h 967740"/>
              <a:gd name="connsiteX0" fmla="*/ 260408 w 519792"/>
              <a:gd name="connsiteY0" fmla="*/ 967740 h 967740"/>
              <a:gd name="connsiteX1" fmla="*/ 24188 w 519792"/>
              <a:gd name="connsiteY1" fmla="*/ 411480 h 967740"/>
              <a:gd name="connsiteX2" fmla="*/ 519488 w 519792"/>
              <a:gd name="connsiteY2" fmla="*/ 0 h 967740"/>
              <a:gd name="connsiteX0" fmla="*/ 244323 w 610298"/>
              <a:gd name="connsiteY0" fmla="*/ 1005840 h 1005840"/>
              <a:gd name="connsiteX1" fmla="*/ 8103 w 610298"/>
              <a:gd name="connsiteY1" fmla="*/ 449580 h 1005840"/>
              <a:gd name="connsiteX2" fmla="*/ 610083 w 610298"/>
              <a:gd name="connsiteY2" fmla="*/ 0 h 1005840"/>
              <a:gd name="connsiteX0" fmla="*/ 258829 w 624826"/>
              <a:gd name="connsiteY0" fmla="*/ 1005840 h 1005840"/>
              <a:gd name="connsiteX1" fmla="*/ 22609 w 624826"/>
              <a:gd name="connsiteY1" fmla="*/ 449580 h 1005840"/>
              <a:gd name="connsiteX2" fmla="*/ 624589 w 624826"/>
              <a:gd name="connsiteY2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826" h="1005840">
                <a:moveTo>
                  <a:pt x="258829" y="1005840"/>
                </a:moveTo>
                <a:cubicBezTo>
                  <a:pt x="264862" y="997268"/>
                  <a:pt x="-91691" y="822960"/>
                  <a:pt x="22609" y="449580"/>
                </a:cubicBezTo>
                <a:cubicBezTo>
                  <a:pt x="136909" y="76200"/>
                  <a:pt x="637289" y="1905"/>
                  <a:pt x="624589" y="0"/>
                </a:cubicBezTo>
              </a:path>
            </a:pathLst>
          </a:custGeom>
          <a:noFill/>
          <a:ln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AD094CA2-C3E9-4E0C-B466-65624CC00B30}"/>
              </a:ext>
            </a:extLst>
          </p:cNvPr>
          <p:cNvCxnSpPr>
            <a:cxnSpLocks/>
          </p:cNvCxnSpPr>
          <p:nvPr/>
        </p:nvCxnSpPr>
        <p:spPr>
          <a:xfrm flipV="1">
            <a:off x="4600493" y="2271715"/>
            <a:ext cx="619207" cy="35778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1E7B6506-7021-45A3-9F75-1C8EE3E9A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9288" y="3780817"/>
            <a:ext cx="1790145" cy="1788222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0596292C-91CE-4B34-AD05-C0DA742790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879" y="3776785"/>
            <a:ext cx="1790145" cy="1788222"/>
          </a:xfrm>
          <a:prstGeom prst="rect">
            <a:avLst/>
          </a:prstGeom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683966A3-C659-409B-9264-197452C66A97}"/>
              </a:ext>
            </a:extLst>
          </p:cNvPr>
          <p:cNvCxnSpPr>
            <a:cxnSpLocks/>
          </p:cNvCxnSpPr>
          <p:nvPr/>
        </p:nvCxnSpPr>
        <p:spPr>
          <a:xfrm>
            <a:off x="5737348" y="4670896"/>
            <a:ext cx="819026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ED92F112-6A2B-4FE5-986F-AE0CBB7238F9}"/>
              </a:ext>
            </a:extLst>
          </p:cNvPr>
          <p:cNvCxnSpPr>
            <a:cxnSpLocks/>
          </p:cNvCxnSpPr>
          <p:nvPr/>
        </p:nvCxnSpPr>
        <p:spPr>
          <a:xfrm>
            <a:off x="5829300" y="2321996"/>
            <a:ext cx="1143002" cy="34119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9A1A2205-4F8E-4555-9159-1E960F97877B}"/>
              </a:ext>
            </a:extLst>
          </p:cNvPr>
          <p:cNvCxnSpPr>
            <a:cxnSpLocks/>
          </p:cNvCxnSpPr>
          <p:nvPr/>
        </p:nvCxnSpPr>
        <p:spPr>
          <a:xfrm>
            <a:off x="8543071" y="4652474"/>
            <a:ext cx="819026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1545085C-6549-4F53-B87F-5E3FEC6EF027}"/>
                  </a:ext>
                </a:extLst>
              </p:cNvPr>
              <p:cNvSpPr/>
              <p:nvPr/>
            </p:nvSpPr>
            <p:spPr>
              <a:xfrm>
                <a:off x="8744883" y="3851465"/>
                <a:ext cx="508851" cy="8996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1545085C-6549-4F53-B87F-5E3FEC6EF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883" y="3851465"/>
                <a:ext cx="508851" cy="8996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Grafik 39">
            <a:extLst>
              <a:ext uri="{FF2B5EF4-FFF2-40B4-BE49-F238E27FC236}">
                <a16:creationId xmlns:a16="http://schemas.microsoft.com/office/drawing/2014/main" id="{DA5E7650-EFDD-46C0-8A15-E0077163CF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1064" y="1769423"/>
            <a:ext cx="6896100" cy="412010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AFFDFC04-ADAF-4E05-939F-7B56DB0C06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8655" y="3780816"/>
            <a:ext cx="1790145" cy="1788222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8A479DC1-3935-481A-9E7C-BE8C42644C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4879" y="3780818"/>
            <a:ext cx="1790144" cy="1788222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872E690A-2E51-486D-8A26-B24AFE18F1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6894" y="2408492"/>
            <a:ext cx="836859" cy="836859"/>
          </a:xfrm>
          <a:prstGeom prst="rect">
            <a:avLst/>
          </a:prstGeom>
        </p:spPr>
      </p:pic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F54D9D88-BA0F-4918-A47F-9E7F903AC6E6}"/>
              </a:ext>
            </a:extLst>
          </p:cNvPr>
          <p:cNvCxnSpPr>
            <a:cxnSpLocks/>
          </p:cNvCxnSpPr>
          <p:nvPr/>
        </p:nvCxnSpPr>
        <p:spPr>
          <a:xfrm>
            <a:off x="7445323" y="3349843"/>
            <a:ext cx="0" cy="34119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89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9" grpId="0"/>
      <p:bldP spid="33" grpId="0" animBg="1"/>
      <p:bldP spid="31" grpId="0" animBg="1"/>
      <p:bldP spid="34" grpId="0" animBg="1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EED4769-E80A-4FD1-B1AE-ED9BAADA09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comp_04">
            <a:hlinkClick r:id="" action="ppaction://media"/>
            <a:extLst>
              <a:ext uri="{FF2B5EF4-FFF2-40B4-BE49-F238E27FC236}">
                <a16:creationId xmlns:a16="http://schemas.microsoft.com/office/drawing/2014/main" id="{7D4232CB-060E-40EA-ACC5-BA5AA35B7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7402" y="9608"/>
            <a:ext cx="9419303" cy="68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4205063" cy="799224"/>
          </a:xfrm>
        </p:spPr>
        <p:txBody>
          <a:bodyPr/>
          <a:lstStyle/>
          <a:p>
            <a:r>
              <a:rPr lang="en-US" dirty="0"/>
              <a:t>Distribution effects	 in Computer graphics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27</a:t>
            </a:fld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816241-1D6A-4D89-8E3C-AEF042236AD1}"/>
              </a:ext>
            </a:extLst>
          </p:cNvPr>
          <p:cNvSpPr txBox="1"/>
          <p:nvPr/>
        </p:nvSpPr>
        <p:spPr>
          <a:xfrm>
            <a:off x="856276" y="3268492"/>
            <a:ext cx="158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Convergence</a:t>
            </a:r>
            <a:endParaRPr lang="de-DE" dirty="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380D28C-4822-4677-BA4B-92C3B00D026C}"/>
              </a:ext>
            </a:extLst>
          </p:cNvPr>
          <p:cNvCxnSpPr>
            <a:cxnSpLocks/>
            <a:stCxn id="14" idx="2"/>
            <a:endCxn id="38" idx="0"/>
          </p:cNvCxnSpPr>
          <p:nvPr/>
        </p:nvCxnSpPr>
        <p:spPr>
          <a:xfrm flipH="1">
            <a:off x="1847013" y="2919990"/>
            <a:ext cx="1382885" cy="106633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E6FF303-B70D-409E-83F2-2F2BA638F683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1CC33F4-8E3A-455F-A9F2-A6021976A840}"/>
              </a:ext>
            </a:extLst>
          </p:cNvPr>
          <p:cNvSpPr txBox="1"/>
          <p:nvPr/>
        </p:nvSpPr>
        <p:spPr>
          <a:xfrm>
            <a:off x="4083014" y="3273255"/>
            <a:ext cx="181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Reconstruction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70FA35B-BB8E-4D5B-BB7E-8836F723B62B}"/>
              </a:ext>
            </a:extLst>
          </p:cNvPr>
          <p:cNvCxnSpPr>
            <a:cxnSpLocks/>
            <a:stCxn id="14" idx="2"/>
            <a:endCxn id="39" idx="0"/>
          </p:cNvCxnSpPr>
          <p:nvPr/>
        </p:nvCxnSpPr>
        <p:spPr>
          <a:xfrm>
            <a:off x="3229898" y="2919990"/>
            <a:ext cx="1404708" cy="1091018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4CA265E4-4BFC-433C-A7E7-8D69CEFBB4A4}"/>
              </a:ext>
            </a:extLst>
          </p:cNvPr>
          <p:cNvSpPr txBox="1"/>
          <p:nvPr/>
        </p:nvSpPr>
        <p:spPr>
          <a:xfrm>
            <a:off x="6837771" y="3268492"/>
            <a:ext cx="181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Splatting</a:t>
            </a:r>
            <a:endParaRPr lang="de-DE" dirty="0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E97AA3A-894F-4842-BFA8-76FD006792D6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7422199" y="2916509"/>
            <a:ext cx="1378330" cy="1064402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2FF42FB8-554F-4C87-9F9D-9DB9F53BC229}"/>
              </a:ext>
            </a:extLst>
          </p:cNvPr>
          <p:cNvSpPr txBox="1"/>
          <p:nvPr/>
        </p:nvSpPr>
        <p:spPr>
          <a:xfrm>
            <a:off x="9749341" y="3268492"/>
            <a:ext cx="14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Filtering</a:t>
            </a:r>
            <a:endParaRPr lang="de-DE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B9E5BCD-D09E-443C-A8ED-D0BE48C943AD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8800529" y="2916509"/>
            <a:ext cx="1409264" cy="105419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CABF155A-DEBD-460F-A6C8-85F7FF77A959}"/>
              </a:ext>
            </a:extLst>
          </p:cNvPr>
          <p:cNvSpPr txBox="1"/>
          <p:nvPr/>
        </p:nvSpPr>
        <p:spPr>
          <a:xfrm>
            <a:off x="848321" y="5678617"/>
            <a:ext cx="8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Slow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903948-D323-4EB1-A107-9DC728C178A6}"/>
              </a:ext>
            </a:extLst>
          </p:cNvPr>
          <p:cNvCxnSpPr>
            <a:cxnSpLocks/>
          </p:cNvCxnSpPr>
          <p:nvPr/>
        </p:nvCxnSpPr>
        <p:spPr>
          <a:xfrm>
            <a:off x="550606" y="5628965"/>
            <a:ext cx="11326762" cy="1095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7F64DF06-E4E9-4DCC-93C3-09E297D24592}"/>
              </a:ext>
            </a:extLst>
          </p:cNvPr>
          <p:cNvSpPr txBox="1"/>
          <p:nvPr/>
        </p:nvSpPr>
        <p:spPr>
          <a:xfrm>
            <a:off x="10818226" y="5678617"/>
            <a:ext cx="77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Fast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8F7CEC0C-23E4-46A7-B61D-D3511261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0" y="3986327"/>
            <a:ext cx="1897625" cy="118172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45DAF41-DCE0-4EE6-95AB-462AD0A2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93" y="4011008"/>
            <a:ext cx="1897625" cy="118172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9096888-B118-4E33-BD57-B5F262598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86" y="3980911"/>
            <a:ext cx="1897625" cy="118230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B86D052-004B-423B-A030-456A0C83A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980" y="3970704"/>
            <a:ext cx="1897625" cy="118230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F81377C-E9D2-4518-875D-6DD535F9DF47}"/>
              </a:ext>
            </a:extLst>
          </p:cNvPr>
          <p:cNvSpPr txBox="1"/>
          <p:nvPr/>
        </p:nvSpPr>
        <p:spPr>
          <a:xfrm>
            <a:off x="2538295" y="1362326"/>
            <a:ext cx="142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dirty="0" err="1"/>
              <a:t>Stochastic</a:t>
            </a:r>
            <a:endParaRPr lang="de-DE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8CBB563-928E-48A2-B458-E16723948580}"/>
              </a:ext>
            </a:extLst>
          </p:cNvPr>
          <p:cNvSpPr txBox="1"/>
          <p:nvPr/>
        </p:nvSpPr>
        <p:spPr>
          <a:xfrm>
            <a:off x="8076191" y="1357588"/>
            <a:ext cx="142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dirty="0" err="1"/>
              <a:t>Pinhole</a:t>
            </a:r>
            <a:endParaRPr lang="de-DE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C2E9B65-711A-426C-91F0-93873AC9A679}"/>
              </a:ext>
            </a:extLst>
          </p:cNvPr>
          <p:cNvSpPr/>
          <p:nvPr/>
        </p:nvSpPr>
        <p:spPr>
          <a:xfrm>
            <a:off x="655320" y="2802194"/>
            <a:ext cx="2574577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EE94341E-7A9B-4F1C-B432-AA441E5561F2}"/>
              </a:ext>
            </a:extLst>
          </p:cNvPr>
          <p:cNvSpPr/>
          <p:nvPr/>
        </p:nvSpPr>
        <p:spPr>
          <a:xfrm>
            <a:off x="8802150" y="2687879"/>
            <a:ext cx="2574577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8F489532-5FCE-4A95-9211-138A8829DFEC}"/>
              </a:ext>
            </a:extLst>
          </p:cNvPr>
          <p:cNvSpPr/>
          <p:nvPr/>
        </p:nvSpPr>
        <p:spPr>
          <a:xfrm>
            <a:off x="3220236" y="2763497"/>
            <a:ext cx="2676827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AC263F6-2AF4-43E7-95DB-6C3249C8F9B3}"/>
              </a:ext>
            </a:extLst>
          </p:cNvPr>
          <p:cNvSpPr/>
          <p:nvPr/>
        </p:nvSpPr>
        <p:spPr>
          <a:xfrm>
            <a:off x="6114436" y="2757395"/>
            <a:ext cx="2687714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795A2F1-231E-4D2D-8F55-3ECF8AF03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085" y="1738266"/>
            <a:ext cx="1897625" cy="118172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102612DF-BAAA-4957-A2F5-451D202CF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716" y="1734200"/>
            <a:ext cx="1897625" cy="118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28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E5D2FD-C5AF-4739-BF81-1C0C4C60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96" y="2271865"/>
            <a:ext cx="3244645" cy="3041855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55D2A13-C495-4E18-AB57-514662CA0D44}"/>
              </a:ext>
            </a:extLst>
          </p:cNvPr>
          <p:cNvGrpSpPr/>
          <p:nvPr/>
        </p:nvGrpSpPr>
        <p:grpSpPr>
          <a:xfrm>
            <a:off x="5178701" y="2271864"/>
            <a:ext cx="5000926" cy="3041854"/>
            <a:chOff x="5190203" y="2271864"/>
            <a:chExt cx="5000926" cy="3041854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6F9460D0-6339-4142-AFF3-12C2622B3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46485" y="2271864"/>
              <a:ext cx="3244644" cy="3041854"/>
            </a:xfrm>
            <a:prstGeom prst="rect">
              <a:avLst/>
            </a:prstGeom>
          </p:spPr>
        </p:pic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1778DE7C-5A15-4E0C-96A9-FF2521BC0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0203" y="3652798"/>
              <a:ext cx="1702210" cy="1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0932DDC6-2896-4A3E-A954-B44BD5ECD660}"/>
              </a:ext>
            </a:extLst>
          </p:cNvPr>
          <p:cNvSpPr/>
          <p:nvPr/>
        </p:nvSpPr>
        <p:spPr>
          <a:xfrm>
            <a:off x="2752573" y="3322643"/>
            <a:ext cx="1868128" cy="1868128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77CFFFE-5AC9-4186-B201-D21D8907C048}"/>
              </a:ext>
            </a:extLst>
          </p:cNvPr>
          <p:cNvSpPr/>
          <p:nvPr/>
        </p:nvSpPr>
        <p:spPr>
          <a:xfrm>
            <a:off x="3576234" y="4148139"/>
            <a:ext cx="191308" cy="1873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01EA2BE4-A060-4646-9457-DE49102BE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485" y="2266885"/>
            <a:ext cx="3244644" cy="30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3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75E-6 -1.85185E-6 L -0.02773 -0.0745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37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4" y="4660085"/>
            <a:ext cx="10875988" cy="1006747"/>
          </a:xfrm>
        </p:spPr>
        <p:txBody>
          <a:bodyPr/>
          <a:lstStyle/>
          <a:p>
            <a:r>
              <a:rPr lang="en-US" dirty="0"/>
              <a:t>Laplacian kernel splatting for efficient depth-of-field and motion blur synthesis or reconstruction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1" y="5727930"/>
            <a:ext cx="10871200" cy="833938"/>
          </a:xfrm>
        </p:spPr>
        <p:txBody>
          <a:bodyPr/>
          <a:lstStyle/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, Hans-Peter Seidel, Tobias </a:t>
            </a:r>
            <a:r>
              <a:rPr lang="en-US" dirty="0" err="1"/>
              <a:t>Ritschel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0412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C2528CE-6A2F-4904-ABDD-94AEA8604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5" y="1669025"/>
            <a:ext cx="4181170" cy="418117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37EEB6D-23A2-4D07-957C-A24ED6CB5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917" y="1669025"/>
            <a:ext cx="4181170" cy="4181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Results: reconstruction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29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4D48A6A-C9DB-4C76-9D0F-96DB938426E6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5801035" y="3759610"/>
            <a:ext cx="680882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712195A-7C53-437D-9D8F-B241E33525D4}"/>
              </a:ext>
            </a:extLst>
          </p:cNvPr>
          <p:cNvSpPr/>
          <p:nvPr/>
        </p:nvSpPr>
        <p:spPr>
          <a:xfrm>
            <a:off x="1608469" y="1669684"/>
            <a:ext cx="760143" cy="400110"/>
          </a:xfrm>
          <a:prstGeom prst="rect">
            <a:avLst/>
          </a:prstGeom>
          <a:effectLst>
            <a:outerShdw blurRad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1</a:t>
            </a:r>
            <a:r>
              <a:rPr lang="en-US" sz="1000" dirty="0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spp</a:t>
            </a:r>
            <a:endParaRPr lang="en-US" sz="1400" b="1" dirty="0">
              <a:solidFill>
                <a:schemeClr val="bg1"/>
              </a:solidFill>
              <a:effectLst>
                <a:outerShdw blurRad="76200" dist="635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8412608A-E1C9-4718-A7A2-848FCE348444}"/>
              </a:ext>
            </a:extLst>
          </p:cNvPr>
          <p:cNvSpPr/>
          <p:nvPr/>
        </p:nvSpPr>
        <p:spPr>
          <a:xfrm>
            <a:off x="6461454" y="1670684"/>
            <a:ext cx="2149948" cy="400110"/>
          </a:xfrm>
          <a:prstGeom prst="rect">
            <a:avLst/>
          </a:prstGeom>
          <a:effectLst>
            <a:outerShdw blurRad="254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500</a:t>
            </a:r>
            <a:r>
              <a:rPr lang="en-US" sz="1000" dirty="0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ms</a:t>
            </a:r>
            <a:r>
              <a:rPr lang="en-US" sz="2000" dirty="0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  <a:latin typeface="Franklin Gothic Book" panose="020B0503020102020204" pitchFamily="34" charset="0"/>
              </a:rPr>
              <a:t>, SSIM .95</a:t>
            </a:r>
            <a:endParaRPr lang="en-US" sz="1400" b="1" dirty="0">
              <a:solidFill>
                <a:schemeClr val="bg1"/>
              </a:solidFill>
              <a:effectLst>
                <a:outerShdw blurRad="76200" dist="635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628F652-B4BD-4396-A972-5839D86B80A9}"/>
              </a:ext>
            </a:extLst>
          </p:cNvPr>
          <p:cNvSpPr txBox="1"/>
          <p:nvPr/>
        </p:nvSpPr>
        <p:spPr>
          <a:xfrm>
            <a:off x="10182983" y="5878574"/>
            <a:ext cx="188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on GTX 980 Ti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2C89055-A097-49F9-8829-B5B8626AD11C}"/>
              </a:ext>
            </a:extLst>
          </p:cNvPr>
          <p:cNvGrpSpPr/>
          <p:nvPr/>
        </p:nvGrpSpPr>
        <p:grpSpPr>
          <a:xfrm>
            <a:off x="6481917" y="1671450"/>
            <a:ext cx="4181170" cy="4181170"/>
            <a:chOff x="6481917" y="1671450"/>
            <a:chExt cx="4181170" cy="4181170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D4453644-3DBF-4C3E-BA2A-E9E261886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1917" y="1671450"/>
              <a:ext cx="4181170" cy="4181170"/>
            </a:xfrm>
            <a:prstGeom prst="rect">
              <a:avLst/>
            </a:prstGeom>
          </p:spPr>
        </p:pic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0F70BEDF-4C54-411E-BFE0-4BB9C2248443}"/>
                </a:ext>
              </a:extLst>
            </p:cNvPr>
            <p:cNvSpPr/>
            <p:nvPr/>
          </p:nvSpPr>
          <p:spPr>
            <a:xfrm>
              <a:off x="9377614" y="5444106"/>
              <a:ext cx="1284775" cy="400110"/>
            </a:xfrm>
            <a:prstGeom prst="rect">
              <a:avLst/>
            </a:prstGeom>
            <a:effectLst>
              <a:outerShdw blurRad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effectLst>
                    <a:outerShdw blurRad="76200" dist="63500" dir="5400000" algn="ctr" rotWithShape="0">
                      <a:schemeClr val="tx1"/>
                    </a:outerShdw>
                  </a:effectLst>
                  <a:latin typeface="Franklin Gothic Book" panose="020B0503020102020204" pitchFamily="34" charset="0"/>
                </a:rPr>
                <a:t>Reference</a:t>
              </a:r>
              <a:endParaRPr lang="en-US" sz="1400" b="1" dirty="0">
                <a:solidFill>
                  <a:schemeClr val="bg1"/>
                </a:solidFill>
                <a:effectLst>
                  <a:outerShdw blurRad="76200" dist="63500" dir="5400000" algn="ctr" rotWithShape="0">
                    <a:schemeClr val="tx1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6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30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53DFC4-1A37-485E-AAEC-B0B7B1DC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954" y="2418262"/>
            <a:ext cx="7270956" cy="2778381"/>
          </a:xfrm>
        </p:spPr>
        <p:txBody>
          <a:bodyPr>
            <a:normAutofit/>
          </a:bodyPr>
          <a:lstStyle/>
          <a:p>
            <a:r>
              <a:rPr lang="en-US" sz="2000" dirty="0"/>
              <a:t>Kernel splatting for high-quality distribution effects</a:t>
            </a:r>
          </a:p>
          <a:p>
            <a:r>
              <a:rPr lang="en-US" sz="2000" dirty="0"/>
              <a:t>Interactive rates by splatting sparse differentials</a:t>
            </a:r>
          </a:p>
          <a:p>
            <a:r>
              <a:rPr lang="en-US" sz="2000" dirty="0"/>
              <a:t>Pre-computation required</a:t>
            </a:r>
          </a:p>
          <a:p>
            <a:r>
              <a:rPr lang="en-US" sz="2000" dirty="0"/>
              <a:t>Synthesis and reconstruction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73059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31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BBF6AE14-F294-44AD-BA9A-57F0B0FD8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7" r="1750"/>
          <a:stretch/>
        </p:blipFill>
        <p:spPr bwMode="auto">
          <a:xfrm>
            <a:off x="7380902" y="4370027"/>
            <a:ext cx="1119084" cy="13579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CC36201-AFEE-47B3-A831-22335D779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6" r="22977"/>
          <a:stretch/>
        </p:blipFill>
        <p:spPr bwMode="auto">
          <a:xfrm>
            <a:off x="5599491" y="4363677"/>
            <a:ext cx="1080553" cy="13579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thomas\administrative\images\thomasleimkuehler_small_bw.jpg">
            <a:extLst>
              <a:ext uri="{FF2B5EF4-FFF2-40B4-BE49-F238E27FC236}">
                <a16:creationId xmlns:a16="http://schemas.microsoft.com/office/drawing/2014/main" id="{5F5665B6-730A-45FE-9AFB-2E2605272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b="4833"/>
          <a:stretch/>
        </p:blipFill>
        <p:spPr bwMode="auto">
          <a:xfrm>
            <a:off x="3831459" y="4362297"/>
            <a:ext cx="1062256" cy="13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5D65B802-0109-471A-BF3C-794366B599AF}"/>
              </a:ext>
            </a:extLst>
          </p:cNvPr>
          <p:cNvSpPr txBox="1"/>
          <p:nvPr/>
        </p:nvSpPr>
        <p:spPr>
          <a:xfrm>
            <a:off x="2135560" y="1664640"/>
            <a:ext cx="7920880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/>
              <a:t>Project Webpage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laplaciansplatting.mpi-inf.mpg.de</a:t>
            </a:r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sz="2000" b="1" dirty="0"/>
              <a:t>Contact</a:t>
            </a:r>
            <a:br>
              <a:rPr lang="en-US" sz="2000" dirty="0"/>
            </a:br>
            <a:r>
              <a:rPr lang="en-US" dirty="0"/>
              <a:t>tleimkueh@mpi-inf.mpg.de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EB6995F-6A8B-4E9F-BFE1-A449D59213FD}"/>
              </a:ext>
            </a:extLst>
          </p:cNvPr>
          <p:cNvSpPr/>
          <p:nvPr/>
        </p:nvSpPr>
        <p:spPr>
          <a:xfrm>
            <a:off x="3578276" y="5732038"/>
            <a:ext cx="1556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Leimkühler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A3E8AD4-0B1E-4C58-88F3-37BB4FC5D408}"/>
              </a:ext>
            </a:extLst>
          </p:cNvPr>
          <p:cNvSpPr/>
          <p:nvPr/>
        </p:nvSpPr>
        <p:spPr>
          <a:xfrm>
            <a:off x="5444299" y="5732038"/>
            <a:ext cx="1386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H.-P. Seidel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810B7C8-C8A6-42B8-BB36-789C8B337329}"/>
              </a:ext>
            </a:extLst>
          </p:cNvPr>
          <p:cNvSpPr/>
          <p:nvPr/>
        </p:nvSpPr>
        <p:spPr>
          <a:xfrm>
            <a:off x="7313035" y="5720973"/>
            <a:ext cx="1249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T. </a:t>
            </a:r>
            <a:r>
              <a:rPr lang="en-US" dirty="0" err="1"/>
              <a:t>Ritschel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4894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32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44814964-0A5A-4775-A8BB-DF27E171F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92173"/>
              </p:ext>
            </p:extLst>
          </p:nvPr>
        </p:nvGraphicFramePr>
        <p:xfrm>
          <a:off x="1855074" y="2363086"/>
          <a:ext cx="817552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881">
                  <a:extLst>
                    <a:ext uri="{9D8B030D-6E8A-4147-A177-3AD203B41FA5}">
                      <a16:colId xmlns:a16="http://schemas.microsoft.com/office/drawing/2014/main" val="1026800756"/>
                    </a:ext>
                  </a:extLst>
                </a:gridCol>
                <a:gridCol w="2043881">
                  <a:extLst>
                    <a:ext uri="{9D8B030D-6E8A-4147-A177-3AD203B41FA5}">
                      <a16:colId xmlns:a16="http://schemas.microsoft.com/office/drawing/2014/main" val="1715506241"/>
                    </a:ext>
                  </a:extLst>
                </a:gridCol>
                <a:gridCol w="2043881">
                  <a:extLst>
                    <a:ext uri="{9D8B030D-6E8A-4147-A177-3AD203B41FA5}">
                      <a16:colId xmlns:a16="http://schemas.microsoft.com/office/drawing/2014/main" val="3980277515"/>
                    </a:ext>
                  </a:extLst>
                </a:gridCol>
                <a:gridCol w="2043881">
                  <a:extLst>
                    <a:ext uri="{9D8B030D-6E8A-4147-A177-3AD203B41FA5}">
                      <a16:colId xmlns:a16="http://schemas.microsoft.com/office/drawing/2014/main" val="32374618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solidFill>
                            <a:schemeClr val="tx1"/>
                          </a:solidFill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solidFill>
                            <a:schemeClr val="tx1"/>
                          </a:solidFill>
                        </a:rPr>
                        <a:t>Sample 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 err="1">
                          <a:solidFill>
                            <a:schemeClr val="tx1"/>
                          </a:solidFill>
                        </a:rPr>
                        <a:t>Sparsity</a:t>
                      </a:r>
                      <a:endParaRPr lang="de-DE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315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DoF</a:t>
                      </a:r>
                      <a:endParaRPr lang="de-DE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31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50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DoF+MB</a:t>
                      </a:r>
                      <a:endParaRPr lang="de-DE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4.2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442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Physical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 Lens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30.8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89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5.3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891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tx1"/>
                          </a:solidFill>
                        </a:rPr>
                        <a:t>Stylized</a:t>
                      </a:r>
                      <a:endParaRPr lang="de-DE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9.0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2000" b="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44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2705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Pre-filtering in kernel space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62761" y="6351088"/>
            <a:ext cx="2743200" cy="365125"/>
          </a:xfrm>
        </p:spPr>
        <p:txBody>
          <a:bodyPr/>
          <a:lstStyle/>
          <a:p>
            <a:fld id="{E29B65BC-2EC6-6640-9118-3890223F93F3}" type="slidenum">
              <a:rPr lang="en-US" smtClean="0"/>
              <a:t>33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207E5C9-FF13-4694-ADFD-8599DA7BE5D1}"/>
              </a:ext>
            </a:extLst>
          </p:cNvPr>
          <p:cNvCxnSpPr>
            <a:cxnSpLocks/>
          </p:cNvCxnSpPr>
          <p:nvPr/>
        </p:nvCxnSpPr>
        <p:spPr>
          <a:xfrm>
            <a:off x="1869745" y="5843234"/>
            <a:ext cx="5338916" cy="0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69A500D-FB27-4792-ADA5-E008E6ABF281}"/>
              </a:ext>
            </a:extLst>
          </p:cNvPr>
          <p:cNvCxnSpPr>
            <a:cxnSpLocks/>
          </p:cNvCxnSpPr>
          <p:nvPr/>
        </p:nvCxnSpPr>
        <p:spPr>
          <a:xfrm flipV="1">
            <a:off x="1869744" y="1756430"/>
            <a:ext cx="0" cy="4086804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7F3DCB32-18EF-4296-92ED-4D01BA04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7944" y="1610227"/>
            <a:ext cx="5443274" cy="4183850"/>
          </a:xfrm>
          <a:prstGeom prst="rect">
            <a:avLst/>
          </a:prstGeom>
        </p:spPr>
      </p:pic>
      <p:sp>
        <p:nvSpPr>
          <p:cNvPr id="104" name="Ellipse 103">
            <a:extLst>
              <a:ext uri="{FF2B5EF4-FFF2-40B4-BE49-F238E27FC236}">
                <a16:creationId xmlns:a16="http://schemas.microsoft.com/office/drawing/2014/main" id="{6F82C8BD-FC1E-48C9-B2ED-425E74D106AA}"/>
              </a:ext>
            </a:extLst>
          </p:cNvPr>
          <p:cNvSpPr/>
          <p:nvPr/>
        </p:nvSpPr>
        <p:spPr>
          <a:xfrm>
            <a:off x="4510122" y="3721203"/>
            <a:ext cx="127187" cy="127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30A946E-732A-4F7D-A2AE-3BCDCFFB1D01}"/>
              </a:ext>
            </a:extLst>
          </p:cNvPr>
          <p:cNvGrpSpPr/>
          <p:nvPr/>
        </p:nvGrpSpPr>
        <p:grpSpPr>
          <a:xfrm>
            <a:off x="3704417" y="3141389"/>
            <a:ext cx="1733272" cy="1278271"/>
            <a:chOff x="3842441" y="2986112"/>
            <a:chExt cx="1733272" cy="1278271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29AC7502-5E8C-4752-B56A-765DD08B1B15}"/>
                </a:ext>
              </a:extLst>
            </p:cNvPr>
            <p:cNvSpPr/>
            <p:nvPr/>
          </p:nvSpPr>
          <p:spPr>
            <a:xfrm>
              <a:off x="4825199" y="3374280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5D8B9A6-BF68-4E9E-85DB-44BC576997E3}"/>
                </a:ext>
              </a:extLst>
            </p:cNvPr>
            <p:cNvSpPr/>
            <p:nvPr/>
          </p:nvSpPr>
          <p:spPr>
            <a:xfrm>
              <a:off x="4864139" y="3635524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91DB8D61-7F5B-448C-96C5-87BFF406AA65}"/>
                </a:ext>
              </a:extLst>
            </p:cNvPr>
            <p:cNvSpPr/>
            <p:nvPr/>
          </p:nvSpPr>
          <p:spPr>
            <a:xfrm>
              <a:off x="4648145" y="3787924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21ECF69-C591-4C1F-A00C-8B7BCC6B5E29}"/>
                </a:ext>
              </a:extLst>
            </p:cNvPr>
            <p:cNvSpPr/>
            <p:nvPr/>
          </p:nvSpPr>
          <p:spPr>
            <a:xfrm>
              <a:off x="4991326" y="3852809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80DDFA4D-9AC1-4C74-B5EA-704B0F9053E1}"/>
                </a:ext>
              </a:extLst>
            </p:cNvPr>
            <p:cNvSpPr/>
            <p:nvPr/>
          </p:nvSpPr>
          <p:spPr>
            <a:xfrm>
              <a:off x="5143726" y="3644555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90439B40-C4EE-4A6D-AC34-AAB590EF3D86}"/>
                </a:ext>
              </a:extLst>
            </p:cNvPr>
            <p:cNvSpPr/>
            <p:nvPr/>
          </p:nvSpPr>
          <p:spPr>
            <a:xfrm>
              <a:off x="5016539" y="3468211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3A73E641-0812-4694-A08C-677FD21D59B9}"/>
                </a:ext>
              </a:extLst>
            </p:cNvPr>
            <p:cNvSpPr/>
            <p:nvPr/>
          </p:nvSpPr>
          <p:spPr>
            <a:xfrm>
              <a:off x="5296126" y="3374279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E02EF4F-EBF8-450A-A94C-2F58B76CB8E8}"/>
                </a:ext>
              </a:extLst>
            </p:cNvPr>
            <p:cNvSpPr/>
            <p:nvPr/>
          </p:nvSpPr>
          <p:spPr>
            <a:xfrm>
              <a:off x="5102451" y="3219070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CD42F13-C2B7-4CC6-951B-8AB6F1A809C2}"/>
                </a:ext>
              </a:extLst>
            </p:cNvPr>
            <p:cNvSpPr/>
            <p:nvPr/>
          </p:nvSpPr>
          <p:spPr>
            <a:xfrm>
              <a:off x="5348879" y="315547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9C8AC7BB-9248-4F53-B985-87C7126CE7CD}"/>
                </a:ext>
              </a:extLst>
            </p:cNvPr>
            <p:cNvSpPr/>
            <p:nvPr/>
          </p:nvSpPr>
          <p:spPr>
            <a:xfrm>
              <a:off x="5448526" y="353209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437B5C9E-784B-4871-AE14-3BA6F2B50711}"/>
                </a:ext>
              </a:extLst>
            </p:cNvPr>
            <p:cNvSpPr/>
            <p:nvPr/>
          </p:nvSpPr>
          <p:spPr>
            <a:xfrm>
              <a:off x="5334226" y="369911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DDC05B11-228B-4179-BC51-F6D4A11534BA}"/>
                </a:ext>
              </a:extLst>
            </p:cNvPr>
            <p:cNvSpPr/>
            <p:nvPr/>
          </p:nvSpPr>
          <p:spPr>
            <a:xfrm>
              <a:off x="5207319" y="3905798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90AB6A95-263A-465F-92D0-822D3D408510}"/>
                </a:ext>
              </a:extLst>
            </p:cNvPr>
            <p:cNvSpPr/>
            <p:nvPr/>
          </p:nvSpPr>
          <p:spPr>
            <a:xfrm>
              <a:off x="5425313" y="391640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0F56ABA7-6635-47CF-A179-B99B726939C1}"/>
                </a:ext>
              </a:extLst>
            </p:cNvPr>
            <p:cNvSpPr/>
            <p:nvPr/>
          </p:nvSpPr>
          <p:spPr>
            <a:xfrm>
              <a:off x="5348879" y="409274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AB0F85E5-68F7-4C93-8540-B1D2552BFF3B}"/>
                </a:ext>
              </a:extLst>
            </p:cNvPr>
            <p:cNvSpPr/>
            <p:nvPr/>
          </p:nvSpPr>
          <p:spPr>
            <a:xfrm>
              <a:off x="5166044" y="4137196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48DB34E3-3D93-40B8-ADD0-70E372FA68D6}"/>
                </a:ext>
              </a:extLst>
            </p:cNvPr>
            <p:cNvSpPr/>
            <p:nvPr/>
          </p:nvSpPr>
          <p:spPr>
            <a:xfrm>
              <a:off x="4928545" y="4061009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6E1CF082-8FC9-4724-BE3A-C6F67BCDCAC0}"/>
                </a:ext>
              </a:extLst>
            </p:cNvPr>
            <p:cNvSpPr/>
            <p:nvPr/>
          </p:nvSpPr>
          <p:spPr>
            <a:xfrm>
              <a:off x="4807605" y="3918641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5C74444B-4BC5-4DDF-9618-EFCB3EF95CB4}"/>
                </a:ext>
              </a:extLst>
            </p:cNvPr>
            <p:cNvSpPr/>
            <p:nvPr/>
          </p:nvSpPr>
          <p:spPr>
            <a:xfrm>
              <a:off x="4658303" y="4112761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A98B7877-36D1-4E5E-B67F-C546B078E4F8}"/>
                </a:ext>
              </a:extLst>
            </p:cNvPr>
            <p:cNvSpPr/>
            <p:nvPr/>
          </p:nvSpPr>
          <p:spPr>
            <a:xfrm>
              <a:off x="4480561" y="397329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F8ACD638-3441-4F3B-A9F1-F4B6D0D91709}"/>
                </a:ext>
              </a:extLst>
            </p:cNvPr>
            <p:cNvSpPr/>
            <p:nvPr/>
          </p:nvSpPr>
          <p:spPr>
            <a:xfrm>
              <a:off x="4307124" y="412569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0D545950-06A2-4EE1-861C-C32836EE8EE6}"/>
                </a:ext>
              </a:extLst>
            </p:cNvPr>
            <p:cNvSpPr/>
            <p:nvPr/>
          </p:nvSpPr>
          <p:spPr>
            <a:xfrm>
              <a:off x="4243530" y="388439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F955C29E-642F-4C0B-A133-028360C93653}"/>
                </a:ext>
              </a:extLst>
            </p:cNvPr>
            <p:cNvSpPr/>
            <p:nvPr/>
          </p:nvSpPr>
          <p:spPr>
            <a:xfrm>
              <a:off x="4389785" y="3694321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E16AD5A3-816F-4BD1-8980-5F767DE0A14D}"/>
                </a:ext>
              </a:extLst>
            </p:cNvPr>
            <p:cNvSpPr/>
            <p:nvPr/>
          </p:nvSpPr>
          <p:spPr>
            <a:xfrm>
              <a:off x="4152113" y="402915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81FF245F-332F-4490-887D-CF3685AA1813}"/>
                </a:ext>
              </a:extLst>
            </p:cNvPr>
            <p:cNvSpPr/>
            <p:nvPr/>
          </p:nvSpPr>
          <p:spPr>
            <a:xfrm>
              <a:off x="4016992" y="412460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40775F48-08F7-4EB5-A63D-BAF7C9C7355B}"/>
                </a:ext>
              </a:extLst>
            </p:cNvPr>
            <p:cNvSpPr/>
            <p:nvPr/>
          </p:nvSpPr>
          <p:spPr>
            <a:xfrm>
              <a:off x="3934676" y="3847428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578C1D47-E039-4D73-97EC-BFDC96D0DFDB}"/>
                </a:ext>
              </a:extLst>
            </p:cNvPr>
            <p:cNvSpPr/>
            <p:nvPr/>
          </p:nvSpPr>
          <p:spPr>
            <a:xfrm>
              <a:off x="4087076" y="3767908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Ellipse 78">
              <a:extLst>
                <a:ext uri="{FF2B5EF4-FFF2-40B4-BE49-F238E27FC236}">
                  <a16:creationId xmlns:a16="http://schemas.microsoft.com/office/drawing/2014/main" id="{EB046FC4-A622-4470-BEF9-D06FC3D00C2A}"/>
                </a:ext>
              </a:extLst>
            </p:cNvPr>
            <p:cNvSpPr/>
            <p:nvPr/>
          </p:nvSpPr>
          <p:spPr>
            <a:xfrm>
              <a:off x="4223498" y="359670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0AC9BB87-EA16-4695-80FE-D139DA783F78}"/>
                </a:ext>
              </a:extLst>
            </p:cNvPr>
            <p:cNvSpPr/>
            <p:nvPr/>
          </p:nvSpPr>
          <p:spPr>
            <a:xfrm>
              <a:off x="3959889" y="3638231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1AC89705-9485-4D36-90B0-FA7F18FD1BBB}"/>
                </a:ext>
              </a:extLst>
            </p:cNvPr>
            <p:cNvSpPr/>
            <p:nvPr/>
          </p:nvSpPr>
          <p:spPr>
            <a:xfrm>
              <a:off x="4425886" y="3498754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FD29E9E4-1CE7-411E-8E58-FB4050764455}"/>
                </a:ext>
              </a:extLst>
            </p:cNvPr>
            <p:cNvSpPr/>
            <p:nvPr/>
          </p:nvSpPr>
          <p:spPr>
            <a:xfrm>
              <a:off x="4598752" y="334625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28C8CDE7-5FD0-439D-921E-CEB26DA8B6E9}"/>
                </a:ext>
              </a:extLst>
            </p:cNvPr>
            <p:cNvSpPr/>
            <p:nvPr/>
          </p:nvSpPr>
          <p:spPr>
            <a:xfrm>
              <a:off x="4788021" y="3176630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E8C30320-F4AE-43CA-955A-4D05BED5644F}"/>
                </a:ext>
              </a:extLst>
            </p:cNvPr>
            <p:cNvSpPr/>
            <p:nvPr/>
          </p:nvSpPr>
          <p:spPr>
            <a:xfrm>
              <a:off x="4970855" y="308159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5C4A4496-1AA6-42F6-8ECE-1B294DD80004}"/>
                </a:ext>
              </a:extLst>
            </p:cNvPr>
            <p:cNvSpPr/>
            <p:nvPr/>
          </p:nvSpPr>
          <p:spPr>
            <a:xfrm>
              <a:off x="5221692" y="300077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FA103DF9-5F00-40FB-BC47-1EE66CD7CFB8}"/>
                </a:ext>
              </a:extLst>
            </p:cNvPr>
            <p:cNvSpPr/>
            <p:nvPr/>
          </p:nvSpPr>
          <p:spPr>
            <a:xfrm>
              <a:off x="4676276" y="298611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8073A9EE-14D2-46D4-A850-864FD4606978}"/>
                </a:ext>
              </a:extLst>
            </p:cNvPr>
            <p:cNvSpPr/>
            <p:nvPr/>
          </p:nvSpPr>
          <p:spPr>
            <a:xfrm>
              <a:off x="4398380" y="3261293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DD2C6423-461D-4154-8AB2-CC964ABD2853}"/>
                </a:ext>
              </a:extLst>
            </p:cNvPr>
            <p:cNvSpPr/>
            <p:nvPr/>
          </p:nvSpPr>
          <p:spPr>
            <a:xfrm>
              <a:off x="4096311" y="339905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Ellipse 107">
              <a:extLst>
                <a:ext uri="{FF2B5EF4-FFF2-40B4-BE49-F238E27FC236}">
                  <a16:creationId xmlns:a16="http://schemas.microsoft.com/office/drawing/2014/main" id="{45358A14-A5E9-4CB7-AC0F-9B3CEC6250FD}"/>
                </a:ext>
              </a:extLst>
            </p:cNvPr>
            <p:cNvSpPr/>
            <p:nvPr/>
          </p:nvSpPr>
          <p:spPr>
            <a:xfrm>
              <a:off x="4159176" y="3183882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CD5E58A5-0AEC-4CB1-BC33-9372AA3C5D30}"/>
                </a:ext>
              </a:extLst>
            </p:cNvPr>
            <p:cNvSpPr/>
            <p:nvPr/>
          </p:nvSpPr>
          <p:spPr>
            <a:xfrm>
              <a:off x="4336299" y="3031764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0D127F56-B39F-47DA-8739-5460D1545481}"/>
                </a:ext>
              </a:extLst>
            </p:cNvPr>
            <p:cNvSpPr/>
            <p:nvPr/>
          </p:nvSpPr>
          <p:spPr>
            <a:xfrm>
              <a:off x="4531116" y="310952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Ellipse 112">
              <a:extLst>
                <a:ext uri="{FF2B5EF4-FFF2-40B4-BE49-F238E27FC236}">
                  <a16:creationId xmlns:a16="http://schemas.microsoft.com/office/drawing/2014/main" id="{26730717-FCCA-4F0B-A113-696E2DFACFF4}"/>
                </a:ext>
              </a:extLst>
            </p:cNvPr>
            <p:cNvSpPr/>
            <p:nvPr/>
          </p:nvSpPr>
          <p:spPr>
            <a:xfrm>
              <a:off x="3984537" y="3018003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Ellipse 113">
              <a:extLst>
                <a:ext uri="{FF2B5EF4-FFF2-40B4-BE49-F238E27FC236}">
                  <a16:creationId xmlns:a16="http://schemas.microsoft.com/office/drawing/2014/main" id="{4056BC2D-74B1-479F-8171-B1C201337422}"/>
                </a:ext>
              </a:extLst>
            </p:cNvPr>
            <p:cNvSpPr/>
            <p:nvPr/>
          </p:nvSpPr>
          <p:spPr>
            <a:xfrm>
              <a:off x="3922051" y="3258289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306F9CCD-E997-4D93-B366-E6D916524DD0}"/>
                </a:ext>
              </a:extLst>
            </p:cNvPr>
            <p:cNvSpPr/>
            <p:nvPr/>
          </p:nvSpPr>
          <p:spPr>
            <a:xfrm>
              <a:off x="3889805" y="3492627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Ellipse 115">
              <a:extLst>
                <a:ext uri="{FF2B5EF4-FFF2-40B4-BE49-F238E27FC236}">
                  <a16:creationId xmlns:a16="http://schemas.microsoft.com/office/drawing/2014/main" id="{24B82BFF-DA2A-4EBE-9696-D607019BB840}"/>
                </a:ext>
              </a:extLst>
            </p:cNvPr>
            <p:cNvSpPr/>
            <p:nvPr/>
          </p:nvSpPr>
          <p:spPr>
            <a:xfrm>
              <a:off x="3842441" y="4056625"/>
              <a:ext cx="127187" cy="12718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E8952EE5-4554-4237-A466-4D81F634E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3530" y="2447373"/>
            <a:ext cx="3916643" cy="2665401"/>
          </a:xfrm>
        </p:spPr>
        <p:txBody>
          <a:bodyPr>
            <a:normAutofit/>
          </a:bodyPr>
          <a:lstStyle/>
          <a:p>
            <a:r>
              <a:rPr lang="en-US" sz="1800" dirty="0"/>
              <a:t>Parameter sample represents an entire hyper-volume</a:t>
            </a:r>
          </a:p>
          <a:p>
            <a:r>
              <a:rPr lang="en-US" sz="1800" dirty="0"/>
              <a:t>Pre-filtering prevents aliasing</a:t>
            </a:r>
          </a:p>
          <a:p>
            <a:r>
              <a:rPr lang="en-US" sz="1800" dirty="0"/>
              <a:t>Incorporate kernel parameter sampling into the MC loop</a:t>
            </a:r>
          </a:p>
          <a:p>
            <a:r>
              <a:rPr lang="en-US" sz="1800" dirty="0"/>
              <a:t>Trade aliasing against blur</a:t>
            </a:r>
          </a:p>
          <a:p>
            <a:pPr marL="342900" indent="-342900"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3058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4A791E1-C68F-4CF1-9BE9-6A51A87E2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FBFBE37-26BD-4BD8-A5B5-3E64A6E1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857" y="1479802"/>
            <a:ext cx="2292818" cy="2292818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9AA318D-BF4D-4163-A18A-96176DBB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2761" y="6351088"/>
            <a:ext cx="2743200" cy="365125"/>
          </a:xfrm>
        </p:spPr>
        <p:txBody>
          <a:bodyPr/>
          <a:lstStyle/>
          <a:p>
            <a:fld id="{E29B65BC-2EC6-6640-9118-3890223F93F3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93225AD-7992-4015-B257-52894F04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"/>
            <a:ext cx="12192000" cy="68569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C47DF5-A195-4816-9BD4-36FEC922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961" y="3416060"/>
            <a:ext cx="2301813" cy="230181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0F34206-D964-4E6D-8E42-2D6C71B7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62761" y="6351088"/>
            <a:ext cx="2743200" cy="365125"/>
          </a:xfrm>
        </p:spPr>
        <p:txBody>
          <a:bodyPr/>
          <a:lstStyle/>
          <a:p>
            <a:fld id="{E29B65BC-2EC6-6640-9118-3890223F93F3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18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5881463" cy="799224"/>
          </a:xfrm>
        </p:spPr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5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1452044-36E4-4105-B9D5-7CADEFEB36E1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53DFC4-1A37-485E-AAEC-B0B7B1DC5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9924" y="2187206"/>
            <a:ext cx="5179143" cy="38694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General point spread functions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Arbitrary combinations of different effects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Physical models</a:t>
            </a:r>
          </a:p>
          <a:p>
            <a:endParaRPr lang="en-US" sz="2000" dirty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Interactive performance</a:t>
            </a:r>
          </a:p>
          <a:p>
            <a:endParaRPr lang="en-US" sz="20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D2AD77B-5421-4928-B0EA-F95D6FF04461}"/>
              </a:ext>
            </a:extLst>
          </p:cNvPr>
          <p:cNvGrpSpPr/>
          <p:nvPr/>
        </p:nvGrpSpPr>
        <p:grpSpPr>
          <a:xfrm>
            <a:off x="6853052" y="2030827"/>
            <a:ext cx="4491621" cy="2935473"/>
            <a:chOff x="6853052" y="2030827"/>
            <a:chExt cx="4491621" cy="29354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F91879-F4CB-4ECA-AD54-EF88F7385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853052" y="3576759"/>
              <a:ext cx="1389541" cy="138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926D3D8-7D8F-44B9-984C-3250FF8B3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3052" y="2030829"/>
              <a:ext cx="1389541" cy="1389541"/>
            </a:xfrm>
            <a:prstGeom prst="rect">
              <a:avLst/>
            </a:prstGeom>
          </p:spPr>
        </p:pic>
        <p:graphicFrame>
          <p:nvGraphicFramePr>
            <p:cNvPr id="10" name="Objekt 9">
              <a:extLst>
                <a:ext uri="{FF2B5EF4-FFF2-40B4-BE49-F238E27FC236}">
                  <a16:creationId xmlns:a16="http://schemas.microsoft.com/office/drawing/2014/main" id="{563634A5-4153-4C2D-B328-C361ADCCA6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4745386"/>
                </p:ext>
              </p:extLst>
            </p:nvPr>
          </p:nvGraphicFramePr>
          <p:xfrm>
            <a:off x="8406550" y="2030828"/>
            <a:ext cx="1389541" cy="1389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0" name="Image" r:id="rId5" imgW="3034800" imgH="3034800" progId="Photoshop.Image.18">
                    <p:embed/>
                  </p:oleObj>
                </mc:Choice>
                <mc:Fallback>
                  <p:oleObj name="Image" r:id="rId5" imgW="3034800" imgH="303480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406550" y="2030828"/>
                          <a:ext cx="1389541" cy="13895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kt 11">
              <a:extLst>
                <a:ext uri="{FF2B5EF4-FFF2-40B4-BE49-F238E27FC236}">
                  <a16:creationId xmlns:a16="http://schemas.microsoft.com/office/drawing/2014/main" id="{2C5B2C8D-813A-4F7F-B724-CE0487FD72C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5939808"/>
                </p:ext>
              </p:extLst>
            </p:nvPr>
          </p:nvGraphicFramePr>
          <p:xfrm>
            <a:off x="8406549" y="3576758"/>
            <a:ext cx="1389541" cy="13895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1" name="Image" r:id="rId7" imgW="2920320" imgH="2920320" progId="Photoshop.Image.18">
                    <p:embed/>
                  </p:oleObj>
                </mc:Choice>
                <mc:Fallback>
                  <p:oleObj name="Image" r:id="rId7" imgW="2920320" imgH="2920320" progId="Photoshop.Image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406549" y="3576758"/>
                          <a:ext cx="1389541" cy="13895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BA3A0520-7015-4697-BCA1-F8B2C1C14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55132" y="3576759"/>
              <a:ext cx="1389541" cy="1389541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5543C59-23A3-480B-84B1-A06C4E04A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55131" y="2030827"/>
              <a:ext cx="1389541" cy="1389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037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4205063" cy="799224"/>
          </a:xfrm>
        </p:spPr>
        <p:txBody>
          <a:bodyPr/>
          <a:lstStyle/>
          <a:p>
            <a:r>
              <a:rPr lang="en-US" dirty="0"/>
              <a:t>Distribution effects	 in Computer graphics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6</a:t>
            </a:fld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816241-1D6A-4D89-8E3C-AEF042236AD1}"/>
              </a:ext>
            </a:extLst>
          </p:cNvPr>
          <p:cNvSpPr txBox="1"/>
          <p:nvPr/>
        </p:nvSpPr>
        <p:spPr>
          <a:xfrm>
            <a:off x="856276" y="3268492"/>
            <a:ext cx="158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Convergence</a:t>
            </a:r>
            <a:endParaRPr lang="de-DE" dirty="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380D28C-4822-4677-BA4B-92C3B00D026C}"/>
              </a:ext>
            </a:extLst>
          </p:cNvPr>
          <p:cNvCxnSpPr>
            <a:cxnSpLocks/>
            <a:stCxn id="14" idx="2"/>
            <a:endCxn id="38" idx="0"/>
          </p:cNvCxnSpPr>
          <p:nvPr/>
        </p:nvCxnSpPr>
        <p:spPr>
          <a:xfrm flipH="1">
            <a:off x="1847013" y="2919990"/>
            <a:ext cx="1382885" cy="106633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E6FF303-B70D-409E-83F2-2F2BA638F683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1CC33F4-8E3A-455F-A9F2-A6021976A840}"/>
              </a:ext>
            </a:extLst>
          </p:cNvPr>
          <p:cNvSpPr txBox="1"/>
          <p:nvPr/>
        </p:nvSpPr>
        <p:spPr>
          <a:xfrm>
            <a:off x="4083014" y="3273255"/>
            <a:ext cx="181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Reconstruction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70FA35B-BB8E-4D5B-BB7E-8836F723B62B}"/>
              </a:ext>
            </a:extLst>
          </p:cNvPr>
          <p:cNvCxnSpPr>
            <a:cxnSpLocks/>
            <a:stCxn id="14" idx="2"/>
            <a:endCxn id="39" idx="0"/>
          </p:cNvCxnSpPr>
          <p:nvPr/>
        </p:nvCxnSpPr>
        <p:spPr>
          <a:xfrm>
            <a:off x="3229898" y="2919990"/>
            <a:ext cx="1404708" cy="1091018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4CA265E4-4BFC-433C-A7E7-8D69CEFBB4A4}"/>
              </a:ext>
            </a:extLst>
          </p:cNvPr>
          <p:cNvSpPr txBox="1"/>
          <p:nvPr/>
        </p:nvSpPr>
        <p:spPr>
          <a:xfrm>
            <a:off x="6837771" y="3268492"/>
            <a:ext cx="181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Splatting</a:t>
            </a:r>
            <a:endParaRPr lang="de-DE" dirty="0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E97AA3A-894F-4842-BFA8-76FD006792D6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7422199" y="2916509"/>
            <a:ext cx="1378330" cy="1064402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2FF42FB8-554F-4C87-9F9D-9DB9F53BC229}"/>
              </a:ext>
            </a:extLst>
          </p:cNvPr>
          <p:cNvSpPr txBox="1"/>
          <p:nvPr/>
        </p:nvSpPr>
        <p:spPr>
          <a:xfrm>
            <a:off x="9749341" y="3268492"/>
            <a:ext cx="14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Filtering</a:t>
            </a:r>
            <a:endParaRPr lang="de-DE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B9E5BCD-D09E-443C-A8ED-D0BE48C943AD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8800529" y="2916509"/>
            <a:ext cx="1409264" cy="105419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CABF155A-DEBD-460F-A6C8-85F7FF77A959}"/>
              </a:ext>
            </a:extLst>
          </p:cNvPr>
          <p:cNvSpPr txBox="1"/>
          <p:nvPr/>
        </p:nvSpPr>
        <p:spPr>
          <a:xfrm>
            <a:off x="848321" y="5678617"/>
            <a:ext cx="8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Slow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903948-D323-4EB1-A107-9DC728C178A6}"/>
              </a:ext>
            </a:extLst>
          </p:cNvPr>
          <p:cNvCxnSpPr>
            <a:cxnSpLocks/>
          </p:cNvCxnSpPr>
          <p:nvPr/>
        </p:nvCxnSpPr>
        <p:spPr>
          <a:xfrm>
            <a:off x="550606" y="5628965"/>
            <a:ext cx="11326762" cy="1095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7F64DF06-E4E9-4DCC-93C3-09E297D24592}"/>
              </a:ext>
            </a:extLst>
          </p:cNvPr>
          <p:cNvSpPr txBox="1"/>
          <p:nvPr/>
        </p:nvSpPr>
        <p:spPr>
          <a:xfrm>
            <a:off x="10818226" y="5678617"/>
            <a:ext cx="77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Fast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8F7CEC0C-23E4-46A7-B61D-D3511261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0" y="3986327"/>
            <a:ext cx="1897625" cy="118172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45DAF41-DCE0-4EE6-95AB-462AD0A2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93" y="4011008"/>
            <a:ext cx="1897625" cy="118172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9096888-B118-4E33-BD57-B5F262598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86" y="3980911"/>
            <a:ext cx="1897625" cy="118230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B86D052-004B-423B-A030-456A0C83A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980" y="3970704"/>
            <a:ext cx="1897625" cy="118230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F81377C-E9D2-4518-875D-6DD535F9DF47}"/>
              </a:ext>
            </a:extLst>
          </p:cNvPr>
          <p:cNvSpPr txBox="1"/>
          <p:nvPr/>
        </p:nvSpPr>
        <p:spPr>
          <a:xfrm>
            <a:off x="2538295" y="1362326"/>
            <a:ext cx="142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dirty="0" err="1"/>
              <a:t>Stochastic</a:t>
            </a:r>
            <a:endParaRPr lang="de-DE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8CBB563-928E-48A2-B458-E16723948580}"/>
              </a:ext>
            </a:extLst>
          </p:cNvPr>
          <p:cNvSpPr txBox="1"/>
          <p:nvPr/>
        </p:nvSpPr>
        <p:spPr>
          <a:xfrm>
            <a:off x="8076191" y="1357588"/>
            <a:ext cx="142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dirty="0" err="1"/>
              <a:t>Pinhole</a:t>
            </a:r>
            <a:endParaRPr lang="de-DE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C2E9B65-711A-426C-91F0-93873AC9A679}"/>
              </a:ext>
            </a:extLst>
          </p:cNvPr>
          <p:cNvSpPr/>
          <p:nvPr/>
        </p:nvSpPr>
        <p:spPr>
          <a:xfrm>
            <a:off x="655320" y="2802194"/>
            <a:ext cx="5388548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02612DF-BAAA-4957-A2F5-451D202CF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716" y="1734200"/>
            <a:ext cx="1897625" cy="11823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795A2F1-231E-4D2D-8F55-3ECF8AF03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085" y="1738266"/>
            <a:ext cx="1897625" cy="11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7" grpId="0"/>
      <p:bldP spid="31" grpId="0"/>
      <p:bldP spid="43" grpId="0"/>
      <p:bldP spid="47" grpId="0"/>
      <p:bldP spid="51" grpId="0"/>
      <p:bldP spid="52" grpId="0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4205063" cy="799224"/>
          </a:xfrm>
        </p:spPr>
        <p:txBody>
          <a:bodyPr/>
          <a:lstStyle/>
          <a:p>
            <a:r>
              <a:rPr lang="en-US" dirty="0"/>
              <a:t>Splatting vs. Filtering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7</a:t>
            </a:fld>
            <a:endParaRPr lang="en-US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E6FF303-B70D-409E-83F2-2F2BA638F683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7C172A1-1C2C-4B17-8037-5F8ACDC0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750052"/>
            <a:ext cx="4114800" cy="4114800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4D6DB0D-52A0-4B37-96B3-CF4C212D9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04" y="1750053"/>
            <a:ext cx="3136490" cy="4474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/>
              <a:t>Splatting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4496E436-6CE3-4B9F-87A2-8EE4A54AE77F}"/>
              </a:ext>
            </a:extLst>
          </p:cNvPr>
          <p:cNvSpPr txBox="1">
            <a:spLocks/>
          </p:cNvSpPr>
          <p:nvPr/>
        </p:nvSpPr>
        <p:spPr>
          <a:xfrm>
            <a:off x="8539430" y="1750052"/>
            <a:ext cx="3136490" cy="447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/>
              <a:t>Filtering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AB9A49A-2162-4323-A600-D25877CE5224}"/>
              </a:ext>
            </a:extLst>
          </p:cNvPr>
          <p:cNvSpPr txBox="1">
            <a:spLocks/>
          </p:cNvSpPr>
          <p:nvPr/>
        </p:nvSpPr>
        <p:spPr>
          <a:xfrm>
            <a:off x="312862" y="2693229"/>
            <a:ext cx="1176727" cy="447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Quality:</a:t>
            </a:r>
            <a:endParaRPr lang="en-US" sz="2400" b="1" dirty="0"/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B70C3A56-953E-4A50-B4E0-88D57442BB48}"/>
              </a:ext>
            </a:extLst>
          </p:cNvPr>
          <p:cNvSpPr txBox="1">
            <a:spLocks/>
          </p:cNvSpPr>
          <p:nvPr/>
        </p:nvSpPr>
        <p:spPr>
          <a:xfrm>
            <a:off x="8418641" y="2693228"/>
            <a:ext cx="1176727" cy="447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Quality:</a:t>
            </a:r>
            <a:endParaRPr lang="en-US" sz="2400" b="1" dirty="0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B2847286-B995-4EBA-B2C3-B17D4B48A8A9}"/>
              </a:ext>
            </a:extLst>
          </p:cNvPr>
          <p:cNvSpPr txBox="1">
            <a:spLocks/>
          </p:cNvSpPr>
          <p:nvPr/>
        </p:nvSpPr>
        <p:spPr>
          <a:xfrm>
            <a:off x="8472717" y="4644575"/>
            <a:ext cx="1176727" cy="447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Speed:</a:t>
            </a:r>
            <a:endParaRPr lang="en-US" sz="2400" b="1" dirty="0"/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A1CB7F01-3CED-46B8-9186-B44FF36A1E32}"/>
              </a:ext>
            </a:extLst>
          </p:cNvPr>
          <p:cNvSpPr txBox="1">
            <a:spLocks/>
          </p:cNvSpPr>
          <p:nvPr/>
        </p:nvSpPr>
        <p:spPr>
          <a:xfrm>
            <a:off x="894963" y="3415050"/>
            <a:ext cx="3365319" cy="497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Accurate and versatile</a:t>
            </a:r>
            <a:endParaRPr lang="en-US" sz="2000" dirty="0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32A74896-A897-41D5-9CA8-D619BF379E52}"/>
              </a:ext>
            </a:extLst>
          </p:cNvPr>
          <p:cNvSpPr txBox="1">
            <a:spLocks/>
          </p:cNvSpPr>
          <p:nvPr/>
        </p:nvSpPr>
        <p:spPr>
          <a:xfrm>
            <a:off x="8867843" y="3351384"/>
            <a:ext cx="3365319" cy="645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Crude approximation, Problems at silhouettes</a:t>
            </a:r>
            <a:endParaRPr lang="en-US" sz="2000" dirty="0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413E347C-17CC-4B16-8351-4DA903365193}"/>
              </a:ext>
            </a:extLst>
          </p:cNvPr>
          <p:cNvSpPr txBox="1">
            <a:spLocks/>
          </p:cNvSpPr>
          <p:nvPr/>
        </p:nvSpPr>
        <p:spPr>
          <a:xfrm>
            <a:off x="360675" y="4644576"/>
            <a:ext cx="1176727" cy="447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Speed:</a:t>
            </a:r>
            <a:endParaRPr lang="en-US" sz="2400" b="1" dirty="0"/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C28B7CE7-1EAE-4BE9-A2BE-0296B30CF7DA}"/>
              </a:ext>
            </a:extLst>
          </p:cNvPr>
          <p:cNvSpPr txBox="1">
            <a:spLocks/>
          </p:cNvSpPr>
          <p:nvPr/>
        </p:nvSpPr>
        <p:spPr>
          <a:xfrm>
            <a:off x="855517" y="5401183"/>
            <a:ext cx="3365319" cy="497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Scattering</a:t>
            </a:r>
            <a:endParaRPr lang="en-US" sz="2000" dirty="0"/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B92B7AAF-0199-4257-B46F-367FBA166D6B}"/>
              </a:ext>
            </a:extLst>
          </p:cNvPr>
          <p:cNvSpPr txBox="1">
            <a:spLocks/>
          </p:cNvSpPr>
          <p:nvPr/>
        </p:nvSpPr>
        <p:spPr>
          <a:xfrm>
            <a:off x="8877675" y="5406099"/>
            <a:ext cx="3365319" cy="497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0750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.AppleSystemUIFont" charset="-120"/>
              <a:buChar char="–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01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Gathering</a:t>
            </a:r>
            <a:endParaRPr lang="en-US" sz="2000" dirty="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4C388F9D-FF93-4343-AD52-2D0AF9B41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657" y="2456755"/>
            <a:ext cx="855932" cy="847876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89CBDE14-3077-4063-BCFC-937F38FA6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516" y="2493018"/>
            <a:ext cx="853975" cy="847876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2C84DDF-DDC2-4CF9-8B45-85AED07B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516" y="4444365"/>
            <a:ext cx="855932" cy="847876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5A8F2C23-127E-4FF2-AC56-06794B73F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657" y="4444366"/>
            <a:ext cx="853975" cy="8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5" grpId="0"/>
      <p:bldP spid="63" grpId="0"/>
      <p:bldP spid="66" grpId="0"/>
      <p:bldP spid="67" grpId="0"/>
      <p:bldP spid="60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092" y="458076"/>
            <a:ext cx="4205063" cy="799224"/>
          </a:xfrm>
        </p:spPr>
        <p:txBody>
          <a:bodyPr/>
          <a:lstStyle/>
          <a:p>
            <a:r>
              <a:rPr lang="en-US" dirty="0"/>
              <a:t>Distribution effects	 in Computer graphics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2018 SIGGRAPH. All Rights Reserved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65BC-2EC6-6640-9118-3890223F93F3}" type="slidenum">
              <a:rPr lang="en-US" smtClean="0"/>
              <a:t>8</a:t>
            </a:fld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816241-1D6A-4D89-8E3C-AEF042236AD1}"/>
              </a:ext>
            </a:extLst>
          </p:cNvPr>
          <p:cNvSpPr txBox="1"/>
          <p:nvPr/>
        </p:nvSpPr>
        <p:spPr>
          <a:xfrm>
            <a:off x="856276" y="3268492"/>
            <a:ext cx="158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Convergence</a:t>
            </a:r>
            <a:endParaRPr lang="de-DE" dirty="0"/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380D28C-4822-4677-BA4B-92C3B00D026C}"/>
              </a:ext>
            </a:extLst>
          </p:cNvPr>
          <p:cNvCxnSpPr>
            <a:cxnSpLocks/>
            <a:stCxn id="14" idx="2"/>
            <a:endCxn id="38" idx="0"/>
          </p:cNvCxnSpPr>
          <p:nvPr/>
        </p:nvCxnSpPr>
        <p:spPr>
          <a:xfrm flipH="1">
            <a:off x="1847013" y="2919990"/>
            <a:ext cx="1382885" cy="1066337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E6FF303-B70D-409E-83F2-2F2BA638F683}"/>
              </a:ext>
            </a:extLst>
          </p:cNvPr>
          <p:cNvSpPr txBox="1">
            <a:spLocks/>
          </p:cNvSpPr>
          <p:nvPr/>
        </p:nvSpPr>
        <p:spPr>
          <a:xfrm>
            <a:off x="2712700" y="6362583"/>
            <a:ext cx="5526732" cy="342133"/>
          </a:xfrm>
          <a:prstGeom prst="rect">
            <a:avLst/>
          </a:prstGeom>
        </p:spPr>
        <p:txBody>
          <a:bodyPr vert="horz" lIns="128016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Thomas </a:t>
            </a:r>
            <a:r>
              <a:rPr lang="en-US" dirty="0" err="1"/>
              <a:t>Leimkühler</a:t>
            </a:r>
            <a:r>
              <a:rPr lang="en-US" dirty="0"/>
              <a:t>: Laplacian Kernel Splatting for Efficient Depth-of-Field and Motion Blur Synthesis or Reconstruction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1CC33F4-8E3A-455F-A9F2-A6021976A840}"/>
              </a:ext>
            </a:extLst>
          </p:cNvPr>
          <p:cNvSpPr txBox="1"/>
          <p:nvPr/>
        </p:nvSpPr>
        <p:spPr>
          <a:xfrm>
            <a:off x="4083014" y="3273255"/>
            <a:ext cx="181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Reconstruction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270FA35B-BB8E-4D5B-BB7E-8836F723B62B}"/>
              </a:ext>
            </a:extLst>
          </p:cNvPr>
          <p:cNvCxnSpPr>
            <a:cxnSpLocks/>
            <a:stCxn id="14" idx="2"/>
            <a:endCxn id="39" idx="0"/>
          </p:cNvCxnSpPr>
          <p:nvPr/>
        </p:nvCxnSpPr>
        <p:spPr>
          <a:xfrm>
            <a:off x="3229898" y="2919990"/>
            <a:ext cx="1404708" cy="1091018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4CA265E4-4BFC-433C-A7E7-8D69CEFBB4A4}"/>
              </a:ext>
            </a:extLst>
          </p:cNvPr>
          <p:cNvSpPr txBox="1"/>
          <p:nvPr/>
        </p:nvSpPr>
        <p:spPr>
          <a:xfrm>
            <a:off x="6837771" y="3268492"/>
            <a:ext cx="181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Splatting</a:t>
            </a:r>
            <a:endParaRPr lang="de-DE" dirty="0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DE97AA3A-894F-4842-BFA8-76FD006792D6}"/>
              </a:ext>
            </a:extLst>
          </p:cNvPr>
          <p:cNvCxnSpPr>
            <a:cxnSpLocks/>
            <a:stCxn id="40" idx="2"/>
            <a:endCxn id="41" idx="0"/>
          </p:cNvCxnSpPr>
          <p:nvPr/>
        </p:nvCxnSpPr>
        <p:spPr>
          <a:xfrm flipH="1">
            <a:off x="7422199" y="2916509"/>
            <a:ext cx="1378330" cy="1064402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2FF42FB8-554F-4C87-9F9D-9DB9F53BC229}"/>
              </a:ext>
            </a:extLst>
          </p:cNvPr>
          <p:cNvSpPr txBox="1"/>
          <p:nvPr/>
        </p:nvSpPr>
        <p:spPr>
          <a:xfrm>
            <a:off x="9749341" y="3268492"/>
            <a:ext cx="149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Filtering</a:t>
            </a:r>
            <a:endParaRPr lang="de-DE" dirty="0"/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7B9E5BCD-D09E-443C-A8ED-D0BE48C943AD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8800529" y="2916509"/>
            <a:ext cx="1409264" cy="105419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CABF155A-DEBD-460F-A6C8-85F7FF77A959}"/>
              </a:ext>
            </a:extLst>
          </p:cNvPr>
          <p:cNvSpPr txBox="1"/>
          <p:nvPr/>
        </p:nvSpPr>
        <p:spPr>
          <a:xfrm>
            <a:off x="848321" y="5678617"/>
            <a:ext cx="8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Slow</a:t>
            </a: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33903948-D323-4EB1-A107-9DC728C178A6}"/>
              </a:ext>
            </a:extLst>
          </p:cNvPr>
          <p:cNvCxnSpPr>
            <a:cxnSpLocks/>
          </p:cNvCxnSpPr>
          <p:nvPr/>
        </p:nvCxnSpPr>
        <p:spPr>
          <a:xfrm>
            <a:off x="550606" y="5628965"/>
            <a:ext cx="11326762" cy="10955"/>
          </a:xfrm>
          <a:prstGeom prst="straightConnector1">
            <a:avLst/>
          </a:prstGeom>
          <a:ln w="127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7F64DF06-E4E9-4DCC-93C3-09E297D24592}"/>
              </a:ext>
            </a:extLst>
          </p:cNvPr>
          <p:cNvSpPr txBox="1"/>
          <p:nvPr/>
        </p:nvSpPr>
        <p:spPr>
          <a:xfrm>
            <a:off x="10818226" y="5678617"/>
            <a:ext cx="774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Fast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8F7CEC0C-23E4-46A7-B61D-D3511261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00" y="3986327"/>
            <a:ext cx="1897625" cy="118172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045DAF41-DCE0-4EE6-95AB-462AD0A25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93" y="4011008"/>
            <a:ext cx="1897625" cy="118172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99096888-B118-4E33-BD57-B5F262598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86" y="3980911"/>
            <a:ext cx="1897625" cy="118230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B86D052-004B-423B-A030-456A0C83A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0980" y="3970704"/>
            <a:ext cx="1897625" cy="1182309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4F81377C-E9D2-4518-875D-6DD535F9DF47}"/>
              </a:ext>
            </a:extLst>
          </p:cNvPr>
          <p:cNvSpPr txBox="1"/>
          <p:nvPr/>
        </p:nvSpPr>
        <p:spPr>
          <a:xfrm>
            <a:off x="2538295" y="1362326"/>
            <a:ext cx="142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dirty="0" err="1"/>
              <a:t>Stochastic</a:t>
            </a:r>
            <a:endParaRPr lang="de-DE" dirty="0"/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8CBB563-928E-48A2-B458-E16723948580}"/>
              </a:ext>
            </a:extLst>
          </p:cNvPr>
          <p:cNvSpPr txBox="1"/>
          <p:nvPr/>
        </p:nvSpPr>
        <p:spPr>
          <a:xfrm>
            <a:off x="8076191" y="1357588"/>
            <a:ext cx="142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dirty="0" err="1"/>
              <a:t>Pinhole</a:t>
            </a:r>
            <a:endParaRPr lang="de-DE" dirty="0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C2E9B65-711A-426C-91F0-93873AC9A679}"/>
              </a:ext>
            </a:extLst>
          </p:cNvPr>
          <p:cNvSpPr/>
          <p:nvPr/>
        </p:nvSpPr>
        <p:spPr>
          <a:xfrm>
            <a:off x="655320" y="2802194"/>
            <a:ext cx="5294630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EE94341E-7A9B-4F1C-B432-AA441E5561F2}"/>
              </a:ext>
            </a:extLst>
          </p:cNvPr>
          <p:cNvSpPr/>
          <p:nvPr/>
        </p:nvSpPr>
        <p:spPr>
          <a:xfrm>
            <a:off x="8802150" y="2687879"/>
            <a:ext cx="2574577" cy="25072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02612DF-BAAA-4957-A2F5-451D202CF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716" y="1734200"/>
            <a:ext cx="1897625" cy="11823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795A2F1-231E-4D2D-8F55-3ECF8AF03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085" y="1738266"/>
            <a:ext cx="1897625" cy="11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81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GGRAPH 2018">
      <a:dk1>
        <a:srgbClr val="001E38"/>
      </a:dk1>
      <a:lt1>
        <a:srgbClr val="FFFFFF"/>
      </a:lt1>
      <a:dk2>
        <a:srgbClr val="001E38"/>
      </a:dk2>
      <a:lt2>
        <a:srgbClr val="FEFFFF"/>
      </a:lt2>
      <a:accent1>
        <a:srgbClr val="F3F3F2"/>
      </a:accent1>
      <a:accent2>
        <a:srgbClr val="C1D6D5"/>
      </a:accent2>
      <a:accent3>
        <a:srgbClr val="FDBC40"/>
      </a:accent3>
      <a:accent4>
        <a:srgbClr val="FF9738"/>
      </a:accent4>
      <a:accent5>
        <a:srgbClr val="F64641"/>
      </a:accent5>
      <a:accent6>
        <a:srgbClr val="001E38"/>
      </a:accent6>
      <a:hlink>
        <a:srgbClr val="F64642"/>
      </a:hlink>
      <a:folHlink>
        <a:srgbClr val="F646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1244</Words>
  <Application>Microsoft Office PowerPoint</Application>
  <PresentationFormat>Breitbild</PresentationFormat>
  <Paragraphs>322</Paragraphs>
  <Slides>34</Slides>
  <Notes>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.AppleSystemUIFont</vt:lpstr>
      <vt:lpstr>Arial</vt:lpstr>
      <vt:lpstr>Calibri</vt:lpstr>
      <vt:lpstr>Cambria Math</vt:lpstr>
      <vt:lpstr>Franklin Gothic Book</vt:lpstr>
      <vt:lpstr>Wingdings</vt:lpstr>
      <vt:lpstr>Office Theme</vt:lpstr>
      <vt:lpstr>Image</vt:lpstr>
      <vt:lpstr>Laplacian kernel splatting for efficient Depth-of-field and  motion blur synthesis or reconstruction</vt:lpstr>
      <vt:lpstr>PowerPoint-Präsentation</vt:lpstr>
      <vt:lpstr>Laplacian kernel splatting for efficient depth-of-field and motion blur synthesis or reconstruction</vt:lpstr>
      <vt:lpstr>PowerPoint-Präsentation</vt:lpstr>
      <vt:lpstr>PowerPoint-Präsentation</vt:lpstr>
      <vt:lpstr>Goals</vt:lpstr>
      <vt:lpstr>Distribution effects  in Computer graphics</vt:lpstr>
      <vt:lpstr>Splatting vs. Filtering</vt:lpstr>
      <vt:lpstr>Distribution effects  in Computer graphics</vt:lpstr>
      <vt:lpstr>Kernel splatting</vt:lpstr>
      <vt:lpstr>Differential Kernel</vt:lpstr>
      <vt:lpstr>Differential rasterization</vt:lpstr>
      <vt:lpstr>Which Differential?</vt:lpstr>
      <vt:lpstr>most Kernels have dense laplacians</vt:lpstr>
      <vt:lpstr>Pre-computation Overview</vt:lpstr>
      <vt:lpstr>Parametrization</vt:lpstr>
      <vt:lpstr>Sampling in kernel space</vt:lpstr>
      <vt:lpstr>Sampling in kernel space</vt:lpstr>
      <vt:lpstr>Sampling in kernel space</vt:lpstr>
      <vt:lpstr>Pre-computation Overview</vt:lpstr>
      <vt:lpstr>Kernel generation</vt:lpstr>
      <vt:lpstr>Pre-computation Overview</vt:lpstr>
      <vt:lpstr>sparsification</vt:lpstr>
      <vt:lpstr>sparsification</vt:lpstr>
      <vt:lpstr>Pre-computation Overview</vt:lpstr>
      <vt:lpstr>Pipeline</vt:lpstr>
      <vt:lpstr>PowerPoint-Präsentation</vt:lpstr>
      <vt:lpstr>Distribution effects  in Computer graphics</vt:lpstr>
      <vt:lpstr>reconstruction</vt:lpstr>
      <vt:lpstr>Results: reconstruction</vt:lpstr>
      <vt:lpstr>Conclusion</vt:lpstr>
      <vt:lpstr>Thank you!</vt:lpstr>
      <vt:lpstr>Numbers</vt:lpstr>
      <vt:lpstr>Pre-filtering in kernel space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Rocio Hernandez</dc:creator>
  <cp:lastModifiedBy>Thomas Leimkuehler</cp:lastModifiedBy>
  <cp:revision>1000</cp:revision>
  <dcterms:created xsi:type="dcterms:W3CDTF">2017-07-26T18:20:52Z</dcterms:created>
  <dcterms:modified xsi:type="dcterms:W3CDTF">2018-08-13T20:47:35Z</dcterms:modified>
</cp:coreProperties>
</file>